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5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3" r:id="rId3"/>
    <p:sldId id="274" r:id="rId4"/>
    <p:sldId id="278" r:id="rId5"/>
    <p:sldId id="275" r:id="rId6"/>
    <p:sldId id="279" r:id="rId7"/>
    <p:sldId id="281" r:id="rId8"/>
    <p:sldId id="283" r:id="rId9"/>
    <p:sldId id="285" r:id="rId10"/>
    <p:sldId id="287" r:id="rId11"/>
    <p:sldId id="289" r:id="rId12"/>
    <p:sldId id="291" r:id="rId13"/>
    <p:sldId id="293" r:id="rId14"/>
    <p:sldId id="295" r:id="rId15"/>
    <p:sldId id="258" r:id="rId16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266" autoAdjust="0"/>
  </p:normalViewPr>
  <p:slideViewPr>
    <p:cSldViewPr snapToObjects="1">
      <p:cViewPr varScale="1">
        <p:scale>
          <a:sx n="61" d="100"/>
          <a:sy n="61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orient="horz" pos="3128"/>
        <p:guide pos="216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E34F4-F23F-453C-AF81-3158D2E5FE37}" type="datetimeFigureOut">
              <a:rPr lang="hu-HU" smtClean="0"/>
              <a:t>2023.10.13.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2DCE4-2B87-483C-B8CA-4B7D10226A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3222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2023.10.13.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2023.10.13.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2023.10.13.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2023.10.13.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2023.10.13.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2023.10.13.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2023.10.13.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2023.10.13.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2023.10.13.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1412776"/>
            <a:ext cx="7560840" cy="2016224"/>
          </a:xfrm>
        </p:spPr>
        <p:txBody>
          <a:bodyPr/>
          <a:lstStyle/>
          <a:p>
            <a:pPr algn="ctr"/>
            <a:r>
              <a:rPr lang="hu-HU" sz="2000" dirty="0"/>
              <a:t/>
            </a:r>
            <a:br>
              <a:rPr lang="hu-HU" sz="2000" dirty="0"/>
            </a:br>
            <a:r>
              <a:rPr lang="hu-HU" sz="3200" i="1" dirty="0"/>
              <a:t>„A projekt megvalósulása parancsnoki és projektvezetői szemszögből”</a:t>
            </a:r>
            <a:r>
              <a:rPr lang="hu-HU" sz="3200" b="0" dirty="0"/>
              <a:t/>
            </a:r>
            <a:br>
              <a:rPr lang="hu-HU" sz="3200" b="0" dirty="0"/>
            </a:br>
            <a:r>
              <a:rPr lang="hu-HU" sz="2000" b="0" dirty="0"/>
              <a:t/>
            </a:r>
            <a:br>
              <a:rPr lang="hu-HU" sz="2000" b="0" dirty="0"/>
            </a:br>
            <a:r>
              <a:rPr lang="hu-HU" sz="2000" dirty="0"/>
              <a:t/>
            </a:r>
            <a:br>
              <a:rPr lang="hu-HU" sz="2000" dirty="0"/>
            </a:br>
            <a:endParaRPr lang="hu-HU" sz="2000" dirty="0"/>
          </a:p>
        </p:txBody>
      </p:sp>
      <p:pic>
        <p:nvPicPr>
          <p:cNvPr id="3" name="Kép 2" descr="TETT_logo_szines_szlogen_nelk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1" y="6101767"/>
            <a:ext cx="7239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95191" y="60500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2023.10.16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28736" y="4293097"/>
            <a:ext cx="4836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b="1" dirty="0">
                <a:solidFill>
                  <a:schemeClr val="bg1"/>
                </a:solidFill>
              </a:rPr>
              <a:t>Sinkó Csaba </a:t>
            </a:r>
            <a:r>
              <a:rPr lang="hu-HU" altLang="hu-HU" b="1" dirty="0" err="1">
                <a:solidFill>
                  <a:schemeClr val="bg1"/>
                </a:solidFill>
              </a:rPr>
              <a:t>bv</a:t>
            </a:r>
            <a:r>
              <a:rPr lang="hu-HU" altLang="hu-HU" b="1" dirty="0">
                <a:solidFill>
                  <a:schemeClr val="bg1"/>
                </a:solidFill>
              </a:rPr>
              <a:t>. ezredes, parancsnok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IV. Agglomeráció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Balassagyarmati Fegyház és Börtön 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06 35 501 170</a:t>
            </a:r>
          </a:p>
          <a:p>
            <a:r>
              <a:rPr lang="hu-HU" altLang="hu-HU" b="1" dirty="0" err="1">
                <a:solidFill>
                  <a:schemeClr val="bg1"/>
                </a:solidFill>
              </a:rPr>
              <a:t>sinko.csaba</a:t>
            </a:r>
            <a:r>
              <a:rPr lang="hu-HU" altLang="hu-HU" b="1" dirty="0">
                <a:solidFill>
                  <a:schemeClr val="bg1"/>
                </a:solidFill>
              </a:rPr>
              <a:t>@</a:t>
            </a:r>
            <a:r>
              <a:rPr lang="hu-HU" altLang="hu-HU" b="1" dirty="0" err="1">
                <a:solidFill>
                  <a:schemeClr val="bg1"/>
                </a:solidFill>
              </a:rPr>
              <a:t>bv.gov.hu</a:t>
            </a:r>
            <a:endParaRPr lang="hu-HU" altLang="hu-HU" b="1" dirty="0">
              <a:solidFill>
                <a:schemeClr val="bg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28736" y="148832"/>
            <a:ext cx="8491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dirty="0">
                <a:solidFill>
                  <a:prstClr val="white"/>
                </a:solidFill>
              </a:rPr>
              <a:t>EFOP-1.3.3-16-2016-00001 „</a:t>
            </a:r>
            <a:r>
              <a:rPr lang="hu-HU" i="1" dirty="0">
                <a:solidFill>
                  <a:prstClr val="white"/>
                </a:solidFill>
              </a:rPr>
              <a:t>Fogvatartottak </a:t>
            </a:r>
            <a:r>
              <a:rPr lang="hu-HU" i="1" dirty="0" err="1">
                <a:solidFill>
                  <a:prstClr val="white"/>
                </a:solidFill>
              </a:rPr>
              <a:t>reintegrációja</a:t>
            </a:r>
            <a:r>
              <a:rPr lang="hu-HU" i="1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/>
          <a:lstStyle/>
          <a:p>
            <a:pPr algn="ctr"/>
            <a:r>
              <a:rPr lang="hu-HU" dirty="0"/>
              <a:t>Közös eredmények- </a:t>
            </a:r>
            <a:r>
              <a:rPr lang="hu-HU" dirty="0" smtClean="0"/>
              <a:t>FELÚJÍTÁSOK (KÖZÖSSÉGI TÉR)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hu-HU" dirty="0" smtClean="0">
                <a:solidFill>
                  <a:schemeClr val="tx2"/>
                </a:solidFill>
              </a:rPr>
              <a:t>Pálhalmai Országos </a:t>
            </a:r>
            <a:r>
              <a:rPr lang="hu-HU" dirty="0" err="1" smtClean="0">
                <a:solidFill>
                  <a:schemeClr val="tx2"/>
                </a:solidFill>
              </a:rPr>
              <a:t>Bv</a:t>
            </a:r>
            <a:r>
              <a:rPr lang="hu-HU" dirty="0" smtClean="0">
                <a:solidFill>
                  <a:schemeClr val="tx2"/>
                </a:solidFill>
              </a:rPr>
              <a:t>. Intézet Mélykúti objektum közösségi terem </a:t>
            </a:r>
          </a:p>
          <a:p>
            <a:pPr algn="ctr"/>
            <a:r>
              <a:rPr lang="hu-HU" dirty="0">
                <a:solidFill>
                  <a:schemeClr val="tx2"/>
                </a:solidFill>
              </a:rPr>
              <a:t>f</a:t>
            </a:r>
            <a:r>
              <a:rPr lang="hu-HU" dirty="0" smtClean="0">
                <a:solidFill>
                  <a:schemeClr val="tx2"/>
                </a:solidFill>
              </a:rPr>
              <a:t>elújítás </a:t>
            </a:r>
            <a:r>
              <a:rPr lang="hu-HU" dirty="0">
                <a:solidFill>
                  <a:schemeClr val="tx2"/>
                </a:solidFill>
              </a:rPr>
              <a:t>előtt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hu-HU" dirty="0">
                <a:solidFill>
                  <a:schemeClr val="tx2"/>
                </a:solidFill>
              </a:rPr>
              <a:t>Pálhalmai Országos </a:t>
            </a:r>
            <a:r>
              <a:rPr lang="hu-HU" dirty="0" err="1">
                <a:solidFill>
                  <a:schemeClr val="tx2"/>
                </a:solidFill>
              </a:rPr>
              <a:t>Bv</a:t>
            </a:r>
            <a:r>
              <a:rPr lang="hu-HU" dirty="0">
                <a:solidFill>
                  <a:schemeClr val="tx2"/>
                </a:solidFill>
              </a:rPr>
              <a:t>. Intézet Mélykúti </a:t>
            </a:r>
            <a:r>
              <a:rPr lang="hu-HU" dirty="0" smtClean="0">
                <a:solidFill>
                  <a:schemeClr val="tx2"/>
                </a:solidFill>
              </a:rPr>
              <a:t>objektum </a:t>
            </a:r>
            <a:r>
              <a:rPr lang="hu-HU" dirty="0">
                <a:solidFill>
                  <a:schemeClr val="tx2"/>
                </a:solidFill>
              </a:rPr>
              <a:t>közösségi terem </a:t>
            </a:r>
          </a:p>
          <a:p>
            <a:pPr algn="ctr"/>
            <a:r>
              <a:rPr lang="hu-HU" dirty="0">
                <a:solidFill>
                  <a:schemeClr val="tx2"/>
                </a:solidFill>
              </a:rPr>
              <a:t>f</a:t>
            </a:r>
            <a:r>
              <a:rPr lang="hu-HU" dirty="0" smtClean="0">
                <a:solidFill>
                  <a:schemeClr val="tx2"/>
                </a:solidFill>
              </a:rPr>
              <a:t>elújítás után</a:t>
            </a: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4263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/>
          <a:lstStyle/>
          <a:p>
            <a:pPr algn="ctr"/>
            <a:r>
              <a:rPr lang="hu-HU" dirty="0"/>
              <a:t>Közös eredmények- </a:t>
            </a:r>
            <a:r>
              <a:rPr lang="hu-HU" dirty="0" smtClean="0"/>
              <a:t>FELÚJÍTÁSOK (GYERMEKBARÁT LÁTOGATÓHELYISÉG)</a:t>
            </a:r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85775"/>
          </a:xfrm>
        </p:spPr>
        <p:txBody>
          <a:bodyPr>
            <a:noAutofit/>
          </a:bodyPr>
          <a:lstStyle/>
          <a:p>
            <a:pPr algn="ctr"/>
            <a:r>
              <a:rPr lang="hu-HU" sz="1500" dirty="0" smtClean="0">
                <a:solidFill>
                  <a:schemeClr val="tx2"/>
                </a:solidFill>
              </a:rPr>
              <a:t>Pálhalmai Országos </a:t>
            </a:r>
            <a:r>
              <a:rPr lang="hu-HU" sz="1500" dirty="0" err="1" smtClean="0">
                <a:solidFill>
                  <a:schemeClr val="tx2"/>
                </a:solidFill>
              </a:rPr>
              <a:t>Bv</a:t>
            </a:r>
            <a:r>
              <a:rPr lang="hu-HU" sz="1500" dirty="0" smtClean="0">
                <a:solidFill>
                  <a:schemeClr val="tx2"/>
                </a:solidFill>
              </a:rPr>
              <a:t>. Intézet (</a:t>
            </a:r>
            <a:r>
              <a:rPr lang="hu-HU" sz="1500" dirty="0" err="1" smtClean="0">
                <a:solidFill>
                  <a:schemeClr val="tx2"/>
                </a:solidFill>
              </a:rPr>
              <a:t>Bernátkút</a:t>
            </a:r>
            <a:r>
              <a:rPr lang="hu-HU" sz="1500" dirty="0" smtClean="0">
                <a:solidFill>
                  <a:schemeClr val="tx2"/>
                </a:solidFill>
              </a:rPr>
              <a:t>) </a:t>
            </a:r>
          </a:p>
          <a:p>
            <a:pPr algn="ctr"/>
            <a:r>
              <a:rPr lang="hu-HU" sz="1500" dirty="0" smtClean="0">
                <a:solidFill>
                  <a:schemeClr val="tx2"/>
                </a:solidFill>
              </a:rPr>
              <a:t>gyermekbarát látogatóhelyiség</a:t>
            </a:r>
            <a:endParaRPr lang="hu-HU" sz="1500" dirty="0">
              <a:solidFill>
                <a:schemeClr val="tx2"/>
              </a:solidFill>
            </a:endParaRPr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9" name="Szöveg helye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885774"/>
          </a:xfrm>
        </p:spPr>
        <p:txBody>
          <a:bodyPr>
            <a:normAutofit/>
          </a:bodyPr>
          <a:lstStyle/>
          <a:p>
            <a:pPr algn="ctr"/>
            <a:r>
              <a:rPr lang="hu-HU" sz="1500" dirty="0" smtClean="0">
                <a:solidFill>
                  <a:schemeClr val="tx2"/>
                </a:solidFill>
              </a:rPr>
              <a:t>Állampusztai Országos </a:t>
            </a:r>
            <a:r>
              <a:rPr lang="hu-HU" sz="1500" dirty="0" err="1">
                <a:solidFill>
                  <a:schemeClr val="tx2"/>
                </a:solidFill>
              </a:rPr>
              <a:t>Bv</a:t>
            </a:r>
            <a:r>
              <a:rPr lang="hu-HU" sz="1500" dirty="0">
                <a:solidFill>
                  <a:schemeClr val="tx2"/>
                </a:solidFill>
              </a:rPr>
              <a:t>. Intézet </a:t>
            </a:r>
            <a:endParaRPr lang="hu-HU" sz="1500" dirty="0" smtClean="0">
              <a:solidFill>
                <a:schemeClr val="tx2"/>
              </a:solidFill>
            </a:endParaRPr>
          </a:p>
          <a:p>
            <a:pPr algn="ctr"/>
            <a:r>
              <a:rPr lang="hu-HU" sz="1500" dirty="0" smtClean="0">
                <a:solidFill>
                  <a:schemeClr val="tx2"/>
                </a:solidFill>
              </a:rPr>
              <a:t>(Solt) </a:t>
            </a:r>
          </a:p>
          <a:p>
            <a:pPr algn="ctr"/>
            <a:r>
              <a:rPr lang="hu-HU" sz="1500" dirty="0" smtClean="0">
                <a:solidFill>
                  <a:schemeClr val="tx2"/>
                </a:solidFill>
              </a:rPr>
              <a:t>gyermekbarát </a:t>
            </a:r>
            <a:r>
              <a:rPr lang="hu-HU" sz="1500" dirty="0">
                <a:solidFill>
                  <a:schemeClr val="tx2"/>
                </a:solidFill>
              </a:rPr>
              <a:t>látogatóhelyiség</a:t>
            </a:r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1042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/>
          <a:lstStyle/>
          <a:p>
            <a:pPr algn="ctr"/>
            <a:r>
              <a:rPr lang="hu-HU" dirty="0"/>
              <a:t>Közös </a:t>
            </a:r>
            <a:r>
              <a:rPr lang="hu-HU" dirty="0" smtClean="0"/>
              <a:t>eredmények (SZAKMAKÉPZÉS)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1700" dirty="0">
                <a:solidFill>
                  <a:schemeClr val="tx2"/>
                </a:solidFill>
              </a:rPr>
              <a:t>Kerti járdakövező szakmaképzés a Budapesti Fegyház és Börtönben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8283"/>
            <a:ext cx="4040188" cy="3264471"/>
          </a:xfrm>
        </p:spPr>
      </p:pic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1700" dirty="0" smtClean="0">
                <a:solidFill>
                  <a:schemeClr val="tx2"/>
                </a:solidFill>
              </a:rPr>
              <a:t>Intézménytakarító szakmaképzés a Kalocsai Fegyház és Börtönben</a:t>
            </a:r>
            <a:endParaRPr lang="hu-HU" sz="1700" dirty="0">
              <a:solidFill>
                <a:schemeClr val="tx2"/>
              </a:solidFill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2775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/>
          <a:lstStyle/>
          <a:p>
            <a:pPr algn="ctr"/>
            <a:r>
              <a:rPr lang="hu-HU" dirty="0"/>
              <a:t>Közös </a:t>
            </a:r>
            <a:r>
              <a:rPr lang="hu-HU" dirty="0" smtClean="0"/>
              <a:t>eredmények (JÓVÁTÉTELI PROGRAMOK)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0" y="1340769"/>
            <a:ext cx="4497388" cy="648072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hu-HU" sz="1700" dirty="0">
                <a:solidFill>
                  <a:schemeClr val="tx2"/>
                </a:solidFill>
              </a:rPr>
              <a:t>Ároktakarítás Pázmánd községben (Közép-dunántúli Országos </a:t>
            </a:r>
            <a:r>
              <a:rPr lang="hu-HU" sz="1700" dirty="0" err="1">
                <a:solidFill>
                  <a:schemeClr val="tx2"/>
                </a:solidFill>
              </a:rPr>
              <a:t>Bv</a:t>
            </a:r>
            <a:r>
              <a:rPr lang="hu-HU" sz="1700" dirty="0">
                <a:solidFill>
                  <a:schemeClr val="tx2"/>
                </a:solidFill>
              </a:rPr>
              <a:t>. Intézet)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1" y="2174875"/>
            <a:ext cx="2963466" cy="3951288"/>
          </a:xfrm>
        </p:spPr>
      </p:pic>
      <p:sp>
        <p:nvSpPr>
          <p:cNvPr id="4" name="Szöveg helye 3"/>
          <p:cNvSpPr>
            <a:spLocks noGrp="1"/>
          </p:cNvSpPr>
          <p:nvPr>
            <p:ph type="body" sz="quarter" idx="3"/>
          </p:nvPr>
        </p:nvSpPr>
        <p:spPr>
          <a:xfrm>
            <a:off x="4283969" y="1340768"/>
            <a:ext cx="4752528" cy="834107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hu-HU" sz="1700" dirty="0">
                <a:solidFill>
                  <a:schemeClr val="tx2"/>
                </a:solidFill>
              </a:rPr>
              <a:t>Bontási munkálatok Győrben, a Vöröskereszt részére </a:t>
            </a:r>
          </a:p>
          <a:p>
            <a:pPr algn="ctr">
              <a:lnSpc>
                <a:spcPct val="80000"/>
              </a:lnSpc>
            </a:pPr>
            <a:r>
              <a:rPr lang="hu-HU" sz="1700" dirty="0">
                <a:solidFill>
                  <a:schemeClr val="tx2"/>
                </a:solidFill>
              </a:rPr>
              <a:t>(Győr-Moson-Sopron Vármegyei </a:t>
            </a:r>
            <a:r>
              <a:rPr lang="hu-HU" sz="1700" dirty="0" err="1">
                <a:solidFill>
                  <a:schemeClr val="tx2"/>
                </a:solidFill>
              </a:rPr>
              <a:t>Bv</a:t>
            </a:r>
            <a:r>
              <a:rPr lang="hu-HU" sz="1700" dirty="0">
                <a:solidFill>
                  <a:schemeClr val="tx2"/>
                </a:solidFill>
              </a:rPr>
              <a:t>. Intézet)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98022"/>
            <a:ext cx="4041775" cy="3304993"/>
          </a:xfrm>
        </p:spPr>
      </p:pic>
    </p:spTree>
    <p:extLst>
      <p:ext uri="{BB962C8B-B14F-4D97-AF65-F5344CB8AC3E}">
        <p14:creationId xmlns:p14="http://schemas.microsoft.com/office/powerpoint/2010/main" val="212307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0"/>
            <a:ext cx="8238811" cy="864096"/>
          </a:xfrm>
        </p:spPr>
        <p:txBody>
          <a:bodyPr/>
          <a:lstStyle/>
          <a:p>
            <a:pPr algn="ctr"/>
            <a:r>
              <a:rPr lang="hu-HU" dirty="0"/>
              <a:t>Közös </a:t>
            </a:r>
            <a:r>
              <a:rPr lang="hu-HU" dirty="0" smtClean="0"/>
              <a:t>eredmények (JÓVÁTÉTELI PROGRAMOK)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720079"/>
          </a:xfrm>
        </p:spPr>
        <p:txBody>
          <a:bodyPr>
            <a:normAutofit/>
          </a:bodyPr>
          <a:lstStyle/>
          <a:p>
            <a:pPr algn="ctr"/>
            <a:r>
              <a:rPr lang="hu-HU" sz="1500" dirty="0">
                <a:solidFill>
                  <a:schemeClr val="tx2"/>
                </a:solidFill>
              </a:rPr>
              <a:t>Karácsonyi műsor idősek otthonában (Állampusztai Országos </a:t>
            </a:r>
            <a:r>
              <a:rPr lang="hu-HU" sz="1500" dirty="0" err="1">
                <a:solidFill>
                  <a:schemeClr val="tx2"/>
                </a:solidFill>
              </a:rPr>
              <a:t>Bv</a:t>
            </a:r>
            <a:r>
              <a:rPr lang="hu-HU" sz="1500" dirty="0">
                <a:solidFill>
                  <a:schemeClr val="tx2"/>
                </a:solidFill>
              </a:rPr>
              <a:t>. Intézet)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4" name="Szöveg helye 3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>
            <a:noAutofit/>
          </a:bodyPr>
          <a:lstStyle/>
          <a:p>
            <a:pPr algn="ctr"/>
            <a:r>
              <a:rPr lang="hu-HU" sz="1500" dirty="0" err="1">
                <a:solidFill>
                  <a:schemeClr val="tx2"/>
                </a:solidFill>
              </a:rPr>
              <a:t>Drogprevenciós</a:t>
            </a:r>
            <a:r>
              <a:rPr lang="hu-HU" sz="1500" dirty="0">
                <a:solidFill>
                  <a:schemeClr val="tx2"/>
                </a:solidFill>
              </a:rPr>
              <a:t> előadás középiskolásoknak </a:t>
            </a:r>
            <a:endParaRPr lang="hu-HU" sz="1500" dirty="0" smtClean="0">
              <a:solidFill>
                <a:schemeClr val="tx2"/>
              </a:solidFill>
            </a:endParaRPr>
          </a:p>
          <a:p>
            <a:pPr algn="ctr"/>
            <a:r>
              <a:rPr lang="hu-HU" sz="1500" dirty="0" smtClean="0">
                <a:solidFill>
                  <a:schemeClr val="tx2"/>
                </a:solidFill>
              </a:rPr>
              <a:t>(</a:t>
            </a:r>
            <a:r>
              <a:rPr lang="hu-HU" sz="1500" dirty="0">
                <a:solidFill>
                  <a:schemeClr val="tx2"/>
                </a:solidFill>
              </a:rPr>
              <a:t>Hajdú-Bihar Vármegyei </a:t>
            </a:r>
            <a:r>
              <a:rPr lang="hu-HU" sz="1500" dirty="0" err="1">
                <a:solidFill>
                  <a:schemeClr val="tx2"/>
                </a:solidFill>
              </a:rPr>
              <a:t>Bv</a:t>
            </a:r>
            <a:r>
              <a:rPr lang="hu-HU" sz="1500" dirty="0">
                <a:solidFill>
                  <a:schemeClr val="tx2"/>
                </a:solidFill>
              </a:rPr>
              <a:t>. Intézet)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1800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329" y="1988840"/>
            <a:ext cx="8510289" cy="1440160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  <p:sp>
        <p:nvSpPr>
          <p:cNvPr id="3" name="Téglalap 2"/>
          <p:cNvSpPr/>
          <p:nvPr/>
        </p:nvSpPr>
        <p:spPr>
          <a:xfrm>
            <a:off x="539552" y="33265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EFOP-1.3.3-16-2016-00001 „</a:t>
            </a:r>
            <a:r>
              <a:rPr lang="hu-HU" i="1" dirty="0">
                <a:solidFill>
                  <a:schemeClr val="bg1"/>
                </a:solidFill>
              </a:rPr>
              <a:t>Fogvatartottak </a:t>
            </a:r>
            <a:r>
              <a:rPr lang="hu-HU" i="1" dirty="0" err="1">
                <a:solidFill>
                  <a:schemeClr val="bg1"/>
                </a:solidFill>
              </a:rPr>
              <a:t>reintegrációja</a:t>
            </a:r>
            <a:r>
              <a:rPr lang="hu-HU" i="1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5" y="6165304"/>
            <a:ext cx="7334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dirty="0" smtClean="0">
                <a:solidFill>
                  <a:schemeClr val="tx2"/>
                </a:solidFill>
              </a:rPr>
              <a:t>hátrányos </a:t>
            </a:r>
            <a:r>
              <a:rPr lang="hu-HU" dirty="0">
                <a:solidFill>
                  <a:schemeClr val="tx2"/>
                </a:solidFill>
              </a:rPr>
              <a:t>helyzetű célcsoport támogatása</a:t>
            </a:r>
            <a:r>
              <a:rPr lang="hu-HU" dirty="0" smtClean="0">
                <a:solidFill>
                  <a:schemeClr val="tx2"/>
                </a:solidFill>
              </a:rPr>
              <a:t>,</a:t>
            </a:r>
          </a:p>
          <a:p>
            <a:pPr marL="0" lvl="0" indent="0">
              <a:buNone/>
            </a:pPr>
            <a:endParaRPr lang="hu-HU" dirty="0">
              <a:solidFill>
                <a:schemeClr val="tx2"/>
              </a:solidFill>
            </a:endParaRPr>
          </a:p>
          <a:p>
            <a:pPr lvl="0"/>
            <a:r>
              <a:rPr lang="hu-HU" dirty="0">
                <a:solidFill>
                  <a:schemeClr val="tx2"/>
                </a:solidFill>
              </a:rPr>
              <a:t>alacsony iskolázottsági szint javítása</a:t>
            </a:r>
            <a:r>
              <a:rPr lang="hu-HU" dirty="0" smtClean="0">
                <a:solidFill>
                  <a:schemeClr val="tx2"/>
                </a:solidFill>
              </a:rPr>
              <a:t>,</a:t>
            </a:r>
          </a:p>
          <a:p>
            <a:pPr lvl="0"/>
            <a:endParaRPr lang="hu-HU" dirty="0">
              <a:solidFill>
                <a:schemeClr val="tx2"/>
              </a:solidFill>
            </a:endParaRPr>
          </a:p>
          <a:p>
            <a:pPr lvl="0"/>
            <a:r>
              <a:rPr lang="hu-HU" dirty="0">
                <a:solidFill>
                  <a:schemeClr val="tx2"/>
                </a:solidFill>
              </a:rPr>
              <a:t>foglalkoztatás elősegítése.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11" name="Szöveg helye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marL="0" indent="0" algn="ctr"/>
            <a:r>
              <a:rPr lang="hu-HU" dirty="0"/>
              <a:t>A projekt szükségessége, közös </a:t>
            </a:r>
            <a:r>
              <a:rPr lang="hu-HU" dirty="0" smtClean="0"/>
              <a:t>célok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8" y="2636912"/>
            <a:ext cx="3180307" cy="348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936104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célok eléréséhez szükséges </a:t>
            </a:r>
            <a:r>
              <a:rPr lang="hu-HU" dirty="0" smtClean="0"/>
              <a:t>eszközök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b="1" i="1" dirty="0">
                <a:solidFill>
                  <a:schemeClr val="tx2"/>
                </a:solidFill>
              </a:rPr>
              <a:t>Képzett és jelentős szakmai tapasztalattal rendelkező szakemberek kiválasztása </a:t>
            </a:r>
            <a:endParaRPr lang="hu-HU" b="1" i="1" dirty="0" smtClean="0">
              <a:solidFill>
                <a:schemeClr val="tx2"/>
              </a:solidFill>
            </a:endParaRPr>
          </a:p>
          <a:p>
            <a:pPr lvl="0"/>
            <a:endParaRPr lang="hu-HU" dirty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04" y="3068960"/>
            <a:ext cx="4642596" cy="30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célok eléréséhez szükséges </a:t>
            </a:r>
            <a:r>
              <a:rPr lang="hu-HU" dirty="0" smtClean="0"/>
              <a:t>eszközök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b="1" i="1" dirty="0">
                <a:solidFill>
                  <a:schemeClr val="tx2"/>
                </a:solidFill>
              </a:rPr>
              <a:t>Fluktuáció kezelésében történő együttműködés</a:t>
            </a:r>
            <a:endParaRPr lang="hu-HU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7" y="2708921"/>
            <a:ext cx="5292446" cy="320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156459" cy="936104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célok eléréséhez szükséges </a:t>
            </a:r>
            <a:r>
              <a:rPr lang="hu-HU" dirty="0" smtClean="0"/>
              <a:t>eszközök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b="1" i="1" dirty="0">
                <a:solidFill>
                  <a:schemeClr val="tx2"/>
                </a:solidFill>
              </a:rPr>
              <a:t>Infrastrukturális háttér biztosítása és fejlesztése</a:t>
            </a:r>
            <a:endParaRPr lang="hu-HU" dirty="0">
              <a:solidFill>
                <a:schemeClr val="tx2"/>
              </a:solidFill>
            </a:endParaRP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36912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6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célok eléréséhez szükséges </a:t>
            </a:r>
            <a:r>
              <a:rPr lang="hu-HU" dirty="0" smtClean="0"/>
              <a:t>eszközök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b="1" i="1" dirty="0">
                <a:solidFill>
                  <a:schemeClr val="tx2"/>
                </a:solidFill>
              </a:rPr>
              <a:t>Szakmai háttér biztosítása</a:t>
            </a:r>
            <a:endParaRPr lang="hu-HU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00" y="2555543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célok eléréséhez szükséges </a:t>
            </a:r>
            <a:r>
              <a:rPr lang="hu-HU" dirty="0" smtClean="0"/>
              <a:t>eszközök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b="1" i="1" dirty="0" err="1">
                <a:solidFill>
                  <a:schemeClr val="tx2"/>
                </a:solidFill>
              </a:rPr>
              <a:t>Bv</a:t>
            </a:r>
            <a:r>
              <a:rPr lang="hu-HU" b="1" i="1" dirty="0">
                <a:solidFill>
                  <a:schemeClr val="tx2"/>
                </a:solidFill>
              </a:rPr>
              <a:t>. </a:t>
            </a:r>
            <a:r>
              <a:rPr lang="hu-HU" b="1" i="1" dirty="0" smtClean="0">
                <a:solidFill>
                  <a:schemeClr val="tx2"/>
                </a:solidFill>
              </a:rPr>
              <a:t>intézetek </a:t>
            </a:r>
            <a:r>
              <a:rPr lang="hu-HU" b="1" i="1" dirty="0">
                <a:solidFill>
                  <a:schemeClr val="tx2"/>
                </a:solidFill>
              </a:rPr>
              <a:t>személyi állományának </a:t>
            </a:r>
            <a:r>
              <a:rPr lang="hu-HU" b="1" i="1" dirty="0" smtClean="0">
                <a:solidFill>
                  <a:schemeClr val="tx2"/>
                </a:solidFill>
              </a:rPr>
              <a:t>érzékenyítése</a:t>
            </a:r>
          </a:p>
          <a:p>
            <a:pPr lvl="0"/>
            <a:endParaRPr lang="hu-HU" dirty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24944"/>
            <a:ext cx="637702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01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pPr algn="ctr"/>
            <a:r>
              <a:rPr lang="hu-HU" dirty="0" smtClean="0"/>
              <a:t>célok eléréséhez szükséges eszközök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i="1" dirty="0" smtClean="0">
                <a:solidFill>
                  <a:schemeClr val="tx2"/>
                </a:solidFill>
              </a:rPr>
              <a:t>Együttműködés fontossága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99827"/>
            <a:ext cx="7211144" cy="3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5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1130"/>
            <a:ext cx="8229600" cy="864096"/>
          </a:xfrm>
        </p:spPr>
        <p:txBody>
          <a:bodyPr/>
          <a:lstStyle/>
          <a:p>
            <a:pPr algn="ctr"/>
            <a:r>
              <a:rPr lang="hu-HU" dirty="0"/>
              <a:t>Közös </a:t>
            </a:r>
            <a:r>
              <a:rPr lang="hu-HU" dirty="0" smtClean="0"/>
              <a:t>eredmények- FELÚJÍTÁSOK (IRODA)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hu-HU" dirty="0" smtClean="0">
                <a:solidFill>
                  <a:schemeClr val="tx2"/>
                </a:solidFill>
              </a:rPr>
              <a:t>Jász-Nagykun-Szolnok Vármegyei </a:t>
            </a:r>
            <a:r>
              <a:rPr lang="hu-HU" dirty="0" err="1" smtClean="0">
                <a:solidFill>
                  <a:schemeClr val="tx2"/>
                </a:solidFill>
              </a:rPr>
              <a:t>Bv</a:t>
            </a:r>
            <a:r>
              <a:rPr lang="hu-HU" dirty="0" smtClean="0">
                <a:solidFill>
                  <a:schemeClr val="tx2"/>
                </a:solidFill>
              </a:rPr>
              <a:t>. Intézet iroda</a:t>
            </a:r>
          </a:p>
          <a:p>
            <a:pPr algn="ctr"/>
            <a:r>
              <a:rPr lang="hu-HU" dirty="0">
                <a:solidFill>
                  <a:schemeClr val="tx2"/>
                </a:solidFill>
              </a:rPr>
              <a:t>f</a:t>
            </a:r>
            <a:r>
              <a:rPr lang="hu-HU" dirty="0" smtClean="0">
                <a:solidFill>
                  <a:schemeClr val="tx2"/>
                </a:solidFill>
              </a:rPr>
              <a:t>elújítás előtt</a:t>
            </a: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084"/>
            <a:ext cx="4040188" cy="3030870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hu-HU" dirty="0">
                <a:solidFill>
                  <a:schemeClr val="tx2"/>
                </a:solidFill>
              </a:rPr>
              <a:t>Jász-Nagykun-Szolnok Vármegyei </a:t>
            </a:r>
            <a:r>
              <a:rPr lang="hu-HU" dirty="0" err="1">
                <a:solidFill>
                  <a:schemeClr val="tx2"/>
                </a:solidFill>
              </a:rPr>
              <a:t>Bv</a:t>
            </a:r>
            <a:r>
              <a:rPr lang="hu-HU" dirty="0">
                <a:solidFill>
                  <a:schemeClr val="tx2"/>
                </a:solidFill>
              </a:rPr>
              <a:t>. </a:t>
            </a:r>
            <a:r>
              <a:rPr lang="hu-HU" dirty="0" smtClean="0">
                <a:solidFill>
                  <a:schemeClr val="tx2"/>
                </a:solidFill>
              </a:rPr>
              <a:t>Intézet iroda</a:t>
            </a:r>
            <a:endParaRPr lang="hu-HU" dirty="0">
              <a:solidFill>
                <a:schemeClr val="tx2"/>
              </a:solidFill>
            </a:endParaRPr>
          </a:p>
          <a:p>
            <a:pPr algn="ctr"/>
            <a:r>
              <a:rPr lang="hu-HU" dirty="0">
                <a:solidFill>
                  <a:schemeClr val="tx2"/>
                </a:solidFill>
              </a:rPr>
              <a:t>f</a:t>
            </a:r>
            <a:r>
              <a:rPr lang="hu-HU" dirty="0" smtClean="0">
                <a:solidFill>
                  <a:schemeClr val="tx2"/>
                </a:solidFill>
              </a:rPr>
              <a:t>elújítás után</a:t>
            </a: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14" y="2174875"/>
            <a:ext cx="2962397" cy="3951288"/>
          </a:xfrm>
        </p:spPr>
      </p:pic>
    </p:spTree>
    <p:extLst>
      <p:ext uri="{BB962C8B-B14F-4D97-AF65-F5344CB8AC3E}">
        <p14:creationId xmlns:p14="http://schemas.microsoft.com/office/powerpoint/2010/main" val="3559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2389</TotalTime>
  <Words>262</Words>
  <Application>Microsoft Office PowerPoint</Application>
  <PresentationFormat>Diavetítés a képernyőre (4:3 oldalarány)</PresentationFormat>
  <Paragraphs>57</Paragraphs>
  <Slides>15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Office-téma</vt:lpstr>
      <vt:lpstr> „A projekt megvalósulása parancsnoki és projektvezetői szemszögből”   </vt:lpstr>
      <vt:lpstr>A projekt szükségessége, közös célok</vt:lpstr>
      <vt:lpstr>célok eléréséhez szükséges eszközök</vt:lpstr>
      <vt:lpstr>célok eléréséhez szükséges eszközök</vt:lpstr>
      <vt:lpstr>célok eléréséhez szükséges eszközök</vt:lpstr>
      <vt:lpstr>célok eléréséhez szükséges eszközök</vt:lpstr>
      <vt:lpstr>célok eléréséhez szükséges eszközök</vt:lpstr>
      <vt:lpstr>célok eléréséhez szükséges eszközök</vt:lpstr>
      <vt:lpstr>Közös eredmények- FELÚJÍTÁSOK (IRODA)</vt:lpstr>
      <vt:lpstr>Közös eredmények- FELÚJÍTÁSOK (KÖZÖSSÉGI TÉR)</vt:lpstr>
      <vt:lpstr>Közös eredmények- FELÚJÍTÁSOK (GYERMEKBARÁT LÁTOGATÓHELYISÉG)</vt:lpstr>
      <vt:lpstr>Közös eredmények (SZAKMAKÉPZÉS)</vt:lpstr>
      <vt:lpstr>Közös eredmények (JÓVÁTÉTELI PROGRAMOK)</vt:lpstr>
      <vt:lpstr>Közös eredmények (JÓVÁTÉTELI PROGRAMOK)</vt:lpstr>
      <vt:lpstr>KÖSZÖNÖM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kerekt.julianna</cp:lastModifiedBy>
  <cp:revision>257</cp:revision>
  <cp:lastPrinted>2017-05-26T13:19:35Z</cp:lastPrinted>
  <dcterms:created xsi:type="dcterms:W3CDTF">2014-03-03T11:13:53Z</dcterms:created>
  <dcterms:modified xsi:type="dcterms:W3CDTF">2023-10-13T10:43:22Z</dcterms:modified>
</cp:coreProperties>
</file>