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5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70" r:id="rId3"/>
    <p:sldId id="271" r:id="rId4"/>
    <p:sldId id="260" r:id="rId5"/>
    <p:sldId id="263" r:id="rId6"/>
    <p:sldId id="274" r:id="rId7"/>
    <p:sldId id="275" r:id="rId8"/>
    <p:sldId id="276" r:id="rId9"/>
    <p:sldId id="279" r:id="rId10"/>
    <p:sldId id="278" r:id="rId11"/>
    <p:sldId id="277" r:id="rId12"/>
    <p:sldId id="273" r:id="rId13"/>
    <p:sldId id="258" r:id="rId14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78266" autoAdjust="0"/>
  </p:normalViewPr>
  <p:slideViewPr>
    <p:cSldViewPr snapToObjects="1">
      <p:cViewPr varScale="1">
        <p:scale>
          <a:sx n="67" d="100"/>
          <a:sy n="67" d="100"/>
        </p:scale>
        <p:origin x="192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-384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2880"/>
        <p:guide pos="2160"/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2E34F4-F23F-453C-AF81-3158D2E5FE37}" type="datetimeFigureOut">
              <a:rPr lang="hu-HU" smtClean="0"/>
              <a:t>2023. 10. 15.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72DCE4-2B87-483C-B8CA-4B7D10226AB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32222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352212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/>
              <a:t>Eredmény. Teljesítmény, siker háromszöge</a:t>
            </a:r>
          </a:p>
          <a:p>
            <a:endParaRPr lang="hu-HU" dirty="0"/>
          </a:p>
          <a:p>
            <a:r>
              <a:rPr lang="hu-HU" dirty="0"/>
              <a:t>Mi az eredmény: </a:t>
            </a:r>
            <a:r>
              <a:rPr lang="hu-HU" dirty="0" err="1"/>
              <a:t>Vmely</a:t>
            </a:r>
            <a:r>
              <a:rPr lang="hu-HU" dirty="0"/>
              <a:t> cselekvésnek, folyamatnak (végső) következménye.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dirty="0"/>
              <a:t>A teljesítmény valamely tevékenység (munka) lemérhető eredménye, az egységnyi idő alatt elvégzett munka.</a:t>
            </a:r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endParaRPr lang="hu-HU" dirty="0"/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          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3B513-1094-4322-983B-D73FF946E08B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3265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hu-HU" sz="1200" b="0" i="0" u="none" strike="noStrike" baseline="0" dirty="0">
                <a:latin typeface="TimesNewRomanPSMT"/>
              </a:rPr>
              <a:t>A teljesítmény különböző dimenziókban kisebb-nagyobb nehézségek árán mérhető,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de a sikerrel való összekapcsolódása nem egyszerű.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4852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hu-HU" sz="1200" b="0" i="0" u="none" strike="noStrike" baseline="0" dirty="0">
                <a:latin typeface="TimesNewRomanPSMT"/>
              </a:rPr>
              <a:t>A siker jelenségének társadalmi jellege elsősorban a teljesítménytől való megkülönböztetésében nyilvánul meg, empirikusan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és elméletileg független a teljesítménytől (</a:t>
            </a:r>
            <a:r>
              <a:rPr lang="hu-HU" sz="1200" b="0" i="1" u="none" strike="noStrike" baseline="0" dirty="0">
                <a:latin typeface="TimesNewRomanPS-ItalicMT"/>
              </a:rPr>
              <a:t>Mannheim</a:t>
            </a:r>
            <a:r>
              <a:rPr lang="hu-HU" sz="1200" b="0" i="0" u="none" strike="noStrike" baseline="0" dirty="0">
                <a:latin typeface="TimesNewRomanPSMT"/>
              </a:rPr>
              <a:t>, 1952; </a:t>
            </a:r>
            <a:r>
              <a:rPr lang="hu-HU" sz="1200" b="0" i="1" u="none" strike="noStrike" baseline="0" dirty="0" err="1">
                <a:latin typeface="TimesNewRomanPS-ItalicMT"/>
              </a:rPr>
              <a:t>Ichheiser</a:t>
            </a:r>
            <a:r>
              <a:rPr lang="hu-HU" sz="1200" b="0" i="0" u="none" strike="noStrike" baseline="0" dirty="0">
                <a:latin typeface="TimesNewRomanPSMT"/>
              </a:rPr>
              <a:t>, 1930).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A teljesítmény a tényszerű dolgok szférájában található, a siker viszont a társas viszonyokéban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elérhető eredmény. Elsődleges jelentése a társadalmi elfogadottság, a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presztízs, a társadalmi térben való pozicionálás. A siker következménye lehet a társadalmi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„</a:t>
            </a:r>
            <a:r>
              <a:rPr lang="hu-HU" sz="1200" b="0" i="0" u="none" strike="noStrike" baseline="0" dirty="0" err="1">
                <a:latin typeface="TimesNewRomanPSMT"/>
              </a:rPr>
              <a:t>lenttől</a:t>
            </a:r>
            <a:r>
              <a:rPr lang="hu-HU" sz="1200" b="0" i="0" u="none" strike="noStrike" baseline="0" dirty="0">
                <a:latin typeface="TimesNewRomanPSMT"/>
              </a:rPr>
              <a:t>” a társadalmi „fent” felé irányuló mozgás, „a társadalmi térben való progresszió,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a státus- és/vagy </a:t>
            </a:r>
            <a:r>
              <a:rPr lang="hu-HU" sz="1200" b="0" i="0" u="none" strike="noStrike" baseline="0" dirty="0" err="1">
                <a:latin typeface="TimesNewRomanPSMT"/>
              </a:rPr>
              <a:t>presztízsbeli</a:t>
            </a:r>
            <a:r>
              <a:rPr lang="hu-HU" sz="1200" b="0" i="0" u="none" strike="noStrike" baseline="0" dirty="0">
                <a:latin typeface="TimesNewRomanPSMT"/>
              </a:rPr>
              <a:t> emelkedés” (</a:t>
            </a:r>
            <a:r>
              <a:rPr lang="hu-HU" sz="1200" b="0" i="1" u="none" strike="noStrike" baseline="0" dirty="0" err="1">
                <a:latin typeface="TimesNewRomanPS-ItalicMT"/>
              </a:rPr>
              <a:t>Ichheiser</a:t>
            </a:r>
            <a:r>
              <a:rPr lang="hu-HU" sz="1200" b="0" i="0" u="none" strike="noStrike" baseline="0" dirty="0">
                <a:latin typeface="TimesNewRomanPSMT"/>
              </a:rPr>
              <a:t>, 1930. 101. o. idézi </a:t>
            </a:r>
            <a:r>
              <a:rPr lang="hu-HU" sz="1200" b="0" i="1" u="none" strike="noStrike" baseline="0" dirty="0">
                <a:latin typeface="TimesNewRomanPS-ItalicMT"/>
              </a:rPr>
              <a:t>Váriné</a:t>
            </a:r>
          </a:p>
          <a:p>
            <a:pPr algn="l"/>
            <a:r>
              <a:rPr lang="hu-HU" sz="1200" b="0" i="0" u="none" strike="noStrike" baseline="0" dirty="0">
                <a:latin typeface="TimesNewRomanPSMT"/>
              </a:rPr>
              <a:t>és </a:t>
            </a:r>
            <a:r>
              <a:rPr lang="hu-HU" sz="1200" b="0" i="1" u="none" strike="noStrike" baseline="0" dirty="0">
                <a:latin typeface="TimesNewRomanPS-ItalicMT"/>
              </a:rPr>
              <a:t>Solymosi</a:t>
            </a:r>
            <a:r>
              <a:rPr lang="hu-HU" sz="1200" b="0" i="0" u="none" strike="noStrike" baseline="0" dirty="0">
                <a:latin typeface="TimesNewRomanPSMT"/>
              </a:rPr>
              <a:t>, 1995).</a:t>
            </a:r>
            <a:endParaRPr lang="hu-HU" dirty="0"/>
          </a:p>
          <a:p>
            <a:endParaRPr lang="hu-HU" dirty="0"/>
          </a:p>
          <a:p>
            <a:r>
              <a:rPr lang="hu-H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hu-HU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285994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pPr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572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Click to edit Master text styles</a:t>
            </a:r>
          </a:p>
          <a:p>
            <a:pPr lvl="1"/>
            <a:r>
              <a:rPr lang="hu-HU" dirty="0"/>
              <a:t>Second level</a:t>
            </a:r>
          </a:p>
          <a:p>
            <a:pPr lvl="2"/>
            <a:r>
              <a:rPr lang="hu-HU" dirty="0"/>
              <a:t>Third level</a:t>
            </a:r>
          </a:p>
          <a:p>
            <a:pPr lvl="3"/>
            <a:r>
              <a:rPr lang="hu-HU" dirty="0"/>
              <a:t>Fourth level</a:t>
            </a:r>
          </a:p>
          <a:p>
            <a:pPr lvl="4"/>
            <a:r>
              <a:rPr lang="hu-HU" dirty="0"/>
              <a:t>Fifth level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334000" y="1600200"/>
            <a:ext cx="3352800" cy="41148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64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pPr/>
              <a:t>2023. 10. 15.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  <p:sldLayoutId id="2147483671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1412776"/>
            <a:ext cx="7560840" cy="1152128"/>
          </a:xfrm>
        </p:spPr>
        <p:txBody>
          <a:bodyPr/>
          <a:lstStyle/>
          <a:p>
            <a:pPr algn="ctr"/>
            <a:br>
              <a:rPr lang="hu-HU" sz="2000" dirty="0"/>
            </a:br>
            <a:br>
              <a:rPr lang="hu-HU" sz="2000" dirty="0"/>
            </a:br>
            <a:r>
              <a:rPr lang="hu-HU" sz="2000" dirty="0"/>
              <a:t>A projekt eredményei</a:t>
            </a:r>
            <a:br>
              <a:rPr lang="hu-HU" sz="2000" dirty="0"/>
            </a:br>
            <a:br>
              <a:rPr lang="hu-HU" sz="2000" b="0" dirty="0"/>
            </a:br>
            <a:br>
              <a:rPr lang="hu-HU" sz="2000" b="0" dirty="0"/>
            </a:br>
            <a:br>
              <a:rPr lang="hu-HU" sz="2000" dirty="0"/>
            </a:br>
            <a:endParaRPr lang="hu-HU" sz="2000" dirty="0"/>
          </a:p>
        </p:txBody>
      </p:sp>
      <p:pic>
        <p:nvPicPr>
          <p:cNvPr id="3" name="Kép 2" descr="TETT_logo_szines_szlogen_nelku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241" y="6101767"/>
            <a:ext cx="723900" cy="542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églalap 3"/>
          <p:cNvSpPr/>
          <p:nvPr/>
        </p:nvSpPr>
        <p:spPr>
          <a:xfrm>
            <a:off x="695191" y="6050063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2023.10.16</a:t>
            </a:r>
          </a:p>
        </p:txBody>
      </p:sp>
      <p:sp>
        <p:nvSpPr>
          <p:cNvPr id="5" name="Téglalap 4"/>
          <p:cNvSpPr/>
          <p:nvPr/>
        </p:nvSpPr>
        <p:spPr>
          <a:xfrm>
            <a:off x="328736" y="4293097"/>
            <a:ext cx="48365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400" b="1" dirty="0">
                <a:solidFill>
                  <a:schemeClr val="bg1"/>
                </a:solidFill>
              </a:rPr>
              <a:t>Botka Bianka</a:t>
            </a:r>
          </a:p>
          <a:p>
            <a:r>
              <a:rPr lang="hu-HU" sz="1600" b="1" dirty="0">
                <a:solidFill>
                  <a:schemeClr val="bg1"/>
                </a:solidFill>
              </a:rPr>
              <a:t>osztályvezető, Belügyminisztérium</a:t>
            </a:r>
          </a:p>
        </p:txBody>
      </p:sp>
      <p:sp>
        <p:nvSpPr>
          <p:cNvPr id="7" name="Téglalap 6"/>
          <p:cNvSpPr/>
          <p:nvPr/>
        </p:nvSpPr>
        <p:spPr>
          <a:xfrm>
            <a:off x="328736" y="148832"/>
            <a:ext cx="84917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hu-HU" dirty="0">
                <a:solidFill>
                  <a:prstClr val="white"/>
                </a:solidFill>
              </a:rPr>
              <a:t>EFOP-1.3.3-16-2016-00001 „</a:t>
            </a:r>
            <a:r>
              <a:rPr lang="hu-HU" i="1" dirty="0">
                <a:solidFill>
                  <a:prstClr val="white"/>
                </a:solidFill>
              </a:rPr>
              <a:t>Fogvatartottak </a:t>
            </a:r>
            <a:r>
              <a:rPr lang="hu-HU" i="1" dirty="0" err="1">
                <a:solidFill>
                  <a:prstClr val="white"/>
                </a:solidFill>
              </a:rPr>
              <a:t>reintegrációja</a:t>
            </a:r>
            <a:r>
              <a:rPr lang="hu-HU" i="1" dirty="0">
                <a:solidFill>
                  <a:prstClr val="white"/>
                </a:solidFill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196044"/>
            <a:ext cx="5348147" cy="864096"/>
          </a:xfrm>
        </p:spPr>
        <p:txBody>
          <a:bodyPr/>
          <a:lstStyle/>
          <a:p>
            <a:r>
              <a:rPr lang="hu-HU" dirty="0"/>
              <a:t>Eredmények - Teljesítmény</a:t>
            </a:r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73886284"/>
              </p:ext>
            </p:extLst>
          </p:nvPr>
        </p:nvGraphicFramePr>
        <p:xfrm>
          <a:off x="788993" y="1868283"/>
          <a:ext cx="7566013" cy="32046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00073">
                  <a:extLst>
                    <a:ext uri="{9D8B030D-6E8A-4147-A177-3AD203B41FA5}">
                      <a16:colId xmlns:a16="http://schemas.microsoft.com/office/drawing/2014/main" val="3245042922"/>
                    </a:ext>
                  </a:extLst>
                </a:gridCol>
                <a:gridCol w="2920579">
                  <a:extLst>
                    <a:ext uri="{9D8B030D-6E8A-4147-A177-3AD203B41FA5}">
                      <a16:colId xmlns:a16="http://schemas.microsoft.com/office/drawing/2014/main" val="2739025479"/>
                    </a:ext>
                  </a:extLst>
                </a:gridCol>
                <a:gridCol w="1645361">
                  <a:extLst>
                    <a:ext uri="{9D8B030D-6E8A-4147-A177-3AD203B41FA5}">
                      <a16:colId xmlns:a16="http://schemas.microsoft.com/office/drawing/2014/main" val="2860332387"/>
                    </a:ext>
                  </a:extLst>
                </a:gridCol>
              </a:tblGrid>
              <a:tr h="812979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Foglalkozási rehabilitáció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Bevont fogvatartottak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884 fő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extLst>
                  <a:ext uri="{0D108BD9-81ED-4DB2-BD59-A6C34878D82A}">
                    <a16:rowId xmlns:a16="http://schemas.microsoft.com/office/drawing/2014/main" val="426885647"/>
                  </a:ext>
                </a:extLst>
              </a:tr>
              <a:tr h="115562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Egyéni szolgáltatási alkalmak száma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12660 db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extLst>
                  <a:ext uri="{0D108BD9-81ED-4DB2-BD59-A6C34878D82A}">
                    <a16:rowId xmlns:a16="http://schemas.microsoft.com/office/drawing/2014/main" val="1252949977"/>
                  </a:ext>
                </a:extLst>
              </a:tr>
              <a:tr h="1155621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Csoportos szolgáltatási alkalmak száma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3130 db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extLst>
                  <a:ext uri="{0D108BD9-81ED-4DB2-BD59-A6C34878D82A}">
                    <a16:rowId xmlns:a16="http://schemas.microsoft.com/office/drawing/2014/main" val="1062273294"/>
                  </a:ext>
                </a:extLst>
              </a:tr>
            </a:tbl>
          </a:graphicData>
        </a:graphic>
      </p:graphicFrame>
      <p:sp>
        <p:nvSpPr>
          <p:cNvPr id="4" name="Szövegdoboz 3">
            <a:extLst>
              <a:ext uri="{FF2B5EF4-FFF2-40B4-BE49-F238E27FC236}">
                <a16:creationId xmlns:a16="http://schemas.microsoft.com/office/drawing/2014/main" id="{D45D82C2-0486-0B15-DB49-4A0C4078D7B8}"/>
              </a:ext>
            </a:extLst>
          </p:cNvPr>
          <p:cNvSpPr txBox="1"/>
          <p:nvPr/>
        </p:nvSpPr>
        <p:spPr>
          <a:xfrm>
            <a:off x="1115616" y="5441104"/>
            <a:ext cx="684076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augusztus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31-ig 42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darab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jóvátételi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felajánlás</a:t>
            </a:r>
            <a:r>
              <a:rPr lang="hu-HU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keretében kerültek a termékek átadásra.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9194538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332740" y="196044"/>
            <a:ext cx="8415724" cy="864096"/>
          </a:xfrm>
        </p:spPr>
        <p:txBody>
          <a:bodyPr/>
          <a:lstStyle/>
          <a:p>
            <a:pPr algn="ctr"/>
            <a:r>
              <a:rPr lang="hu-HU" b="0" dirty="0"/>
              <a:t>Eredmények - Teljesítmény </a:t>
            </a:r>
            <a:r>
              <a:rPr lang="hu-HU" dirty="0"/>
              <a:t>- siker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16F9AF36-406C-1CF4-504B-EC8D07074C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8376" y="3524562"/>
            <a:ext cx="8147248" cy="3163124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hu-HU" sz="3800" dirty="0">
              <a:latin typeface="+mj-lt"/>
            </a:endParaRPr>
          </a:p>
          <a:p>
            <a:pPr marL="0" indent="0" algn="ctr">
              <a:buNone/>
            </a:pPr>
            <a:r>
              <a:rPr lang="hu-HU" sz="3800" b="1" dirty="0">
                <a:latin typeface="+mj-lt"/>
              </a:rPr>
              <a:t>796 fő </a:t>
            </a:r>
            <a:r>
              <a:rPr lang="hu-HU" sz="3800" dirty="0">
                <a:latin typeface="+mj-lt"/>
              </a:rPr>
              <a:t>szabadulást követően </a:t>
            </a:r>
            <a:r>
              <a:rPr lang="hu-HU" sz="3800" b="0" i="0" u="none" strike="noStrike" baseline="0" dirty="0">
                <a:solidFill>
                  <a:srgbClr val="000000"/>
                </a:solidFill>
                <a:latin typeface="+mj-lt"/>
              </a:rPr>
              <a:t>a munkaerőpiacra, vagy munkaerőpiaci programba belépett.	</a:t>
            </a:r>
          </a:p>
          <a:p>
            <a:pPr marL="0" indent="0" algn="ctr">
              <a:buNone/>
            </a:pPr>
            <a:r>
              <a:rPr lang="hu-HU" sz="3800" dirty="0">
                <a:latin typeface="+mj-lt"/>
              </a:rPr>
              <a:t>(eredményindikátor)</a:t>
            </a:r>
          </a:p>
          <a:p>
            <a:pPr marL="0" indent="0" algn="ctr">
              <a:buNone/>
            </a:pPr>
            <a:endParaRPr lang="hu-HU" sz="3800" dirty="0">
              <a:latin typeface="+mj-lt"/>
            </a:endParaRPr>
          </a:p>
          <a:p>
            <a:endParaRPr lang="hu-HU" sz="3800" kern="1200" dirty="0">
              <a:solidFill>
                <a:schemeClr val="tx1"/>
              </a:solidFill>
              <a:effectLst/>
              <a:latin typeface="+mj-lt"/>
              <a:ea typeface="+mn-ea"/>
              <a:cs typeface="+mn-cs"/>
            </a:endParaRP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z="3800" b="1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105 fő </a:t>
            </a:r>
            <a:r>
              <a:rPr lang="hu-HU" sz="380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rPr>
              <a:t>esetében szintén tájékoztatást kaptunk alátámasztó dokumentum beszerzéséről, azonban ezek nem feleltethetőek meg a felhívásban szereplő elvárásoknak.</a:t>
            </a:r>
          </a:p>
          <a:p>
            <a:pPr marL="0" indent="0" algn="ctr">
              <a:buNone/>
            </a:pPr>
            <a:endParaRPr lang="hu-HU" sz="3800" dirty="0">
              <a:latin typeface="+mj-lt"/>
            </a:endParaRPr>
          </a:p>
          <a:p>
            <a:pPr marL="0" indent="0" algn="ctr">
              <a:buNone/>
            </a:pPr>
            <a:endParaRPr lang="hu-HU" dirty="0"/>
          </a:p>
          <a:p>
            <a:pPr marL="0" indent="0" algn="ctr">
              <a:buNone/>
            </a:pPr>
            <a:endParaRPr lang="hu-HU" dirty="0"/>
          </a:p>
        </p:txBody>
      </p:sp>
      <p:sp>
        <p:nvSpPr>
          <p:cNvPr id="3" name="Szövegdoboz 2">
            <a:extLst>
              <a:ext uri="{FF2B5EF4-FFF2-40B4-BE49-F238E27FC236}">
                <a16:creationId xmlns:a16="http://schemas.microsoft.com/office/drawing/2014/main" id="{8F8F7FE7-CCE0-2FDD-7F28-294F0C40889A}"/>
              </a:ext>
            </a:extLst>
          </p:cNvPr>
          <p:cNvSpPr txBox="1"/>
          <p:nvPr/>
        </p:nvSpPr>
        <p:spPr>
          <a:xfrm>
            <a:off x="1043608" y="1556792"/>
            <a:ext cx="72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dirty="0"/>
              <a:t>Mi a siker az ügyfelek szemszögéből?</a:t>
            </a:r>
          </a:p>
        </p:txBody>
      </p:sp>
      <p:sp>
        <p:nvSpPr>
          <p:cNvPr id="5" name="Szövegdoboz 4">
            <a:extLst>
              <a:ext uri="{FF2B5EF4-FFF2-40B4-BE49-F238E27FC236}">
                <a16:creationId xmlns:a16="http://schemas.microsoft.com/office/drawing/2014/main" id="{0EBFBB32-627A-6465-B478-FE28A9463031}"/>
              </a:ext>
            </a:extLst>
          </p:cNvPr>
          <p:cNvSpPr txBox="1"/>
          <p:nvPr/>
        </p:nvSpPr>
        <p:spPr>
          <a:xfrm>
            <a:off x="1043608" y="2139567"/>
            <a:ext cx="7200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>
                <a:latin typeface="+mj-lt"/>
                <a:cs typeface="Arial" panose="020B0604020202020204" pitchFamily="34" charset="0"/>
              </a:rPr>
              <a:t>Siker = a társadalmi térben való pozicionálás. </a:t>
            </a:r>
          </a:p>
          <a:p>
            <a:pPr algn="l"/>
            <a:r>
              <a:rPr lang="hu-HU" sz="2000" dirty="0">
                <a:latin typeface="+mj-lt"/>
                <a:cs typeface="Arial" panose="020B0604020202020204" pitchFamily="34" charset="0"/>
              </a:rPr>
              <a:t>…a társadalmi „</a:t>
            </a:r>
            <a:r>
              <a:rPr lang="hu-HU" sz="2000" dirty="0" err="1">
                <a:latin typeface="+mj-lt"/>
                <a:cs typeface="Arial" panose="020B0604020202020204" pitchFamily="34" charset="0"/>
              </a:rPr>
              <a:t>lenttől</a:t>
            </a:r>
            <a:r>
              <a:rPr lang="hu-HU" sz="2000" dirty="0">
                <a:latin typeface="+mj-lt"/>
                <a:cs typeface="Arial" panose="020B0604020202020204" pitchFamily="34" charset="0"/>
              </a:rPr>
              <a:t>” a társadalmi „fent” felé irányuló mozgás, „a társadalmi térben való progresszió, a státus- és/vagy </a:t>
            </a:r>
            <a:r>
              <a:rPr lang="hu-HU" sz="2000" dirty="0" err="1">
                <a:latin typeface="+mj-lt"/>
                <a:cs typeface="Arial" panose="020B0604020202020204" pitchFamily="34" charset="0"/>
              </a:rPr>
              <a:t>presztízsbeli</a:t>
            </a:r>
            <a:r>
              <a:rPr lang="hu-HU" sz="2000" dirty="0">
                <a:latin typeface="+mj-lt"/>
                <a:cs typeface="Arial" panose="020B0604020202020204" pitchFamily="34" charset="0"/>
              </a:rPr>
              <a:t> emelkedés”.  </a:t>
            </a:r>
          </a:p>
        </p:txBody>
      </p:sp>
    </p:spTree>
    <p:extLst>
      <p:ext uri="{BB962C8B-B14F-4D97-AF65-F5344CB8AC3E}">
        <p14:creationId xmlns:p14="http://schemas.microsoft.com/office/powerpoint/2010/main" val="118521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084451" cy="864096"/>
          </a:xfrm>
        </p:spPr>
        <p:txBody>
          <a:bodyPr/>
          <a:lstStyle/>
          <a:p>
            <a:pPr algn="ctr"/>
            <a:r>
              <a:rPr lang="hu-HU" dirty="0"/>
              <a:t>EFOP PLUSZ</a:t>
            </a: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186008820"/>
              </p:ext>
            </p:extLst>
          </p:nvPr>
        </p:nvGraphicFramePr>
        <p:xfrm>
          <a:off x="457200" y="1340768"/>
          <a:ext cx="8363272" cy="48262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18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387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027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96144"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Szakpolitikai célkitűzés vagy az IÁA egyedi</a:t>
                      </a:r>
                    </a:p>
                    <a:p>
                      <a:r>
                        <a:rPr lang="hu-H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célkitűzése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Egyedi célkitűzés vagy egyedi prioritás *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Indokolás (összefoglalás)</a:t>
                      </a:r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0107">
                <a:tc>
                  <a:txBody>
                    <a:bodyPr/>
                    <a:lstStyle/>
                    <a:p>
                      <a:pPr algn="l"/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4. Szociálisabb és befogadóbb Európa a szociális</a:t>
                      </a:r>
                    </a:p>
                    <a:p>
                      <a:pPr algn="l"/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jogok európai pillérének végrehajtásával</a:t>
                      </a:r>
                      <a:endParaRPr lang="hu-H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ESO4.8. Az aktív befogadás ösztönzése, többek</a:t>
                      </a:r>
                    </a:p>
                    <a:p>
                      <a:pPr algn="l"/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között az esélyegyenlőség, a</a:t>
                      </a:r>
                    </a:p>
                    <a:p>
                      <a:pPr algn="l"/>
                      <a:r>
                        <a:rPr lang="hu-HU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megkülönböztetésmentesség</a:t>
                      </a:r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és az aktív részvétel előmozdítása, valamint a foglalkoztathatóság</a:t>
                      </a:r>
                    </a:p>
                    <a:p>
                      <a:pPr algn="l"/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javítása érdekében, különösen a hátrányos helyzetű csoportok számára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hu-HU" sz="16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fogvatartottak társadalmi és</a:t>
                      </a:r>
                    </a:p>
                    <a:p>
                      <a:pPr marL="0" algn="l" defTabSz="914400" rtl="0" eaLnBrk="1" latinLnBrk="0" hangingPunct="1"/>
                      <a:r>
                        <a:rPr lang="hu-HU" sz="1600" b="1" i="0" u="sng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munkaerőpiaci integrációjának erősítése és az elkövetők bűnismétlési kockázatának csökkentése </a:t>
                      </a:r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társadalmi kohéziót erősítő, komplex bűnmegelőzési és reintegrációs szolgáltatás csomag nyújtásával valósul meg. A kapcsolódó </a:t>
                      </a:r>
                      <a:r>
                        <a:rPr lang="hu-HU" sz="1600" b="0" i="0" u="none" strike="noStrike" kern="1200" baseline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resztoratív</a:t>
                      </a:r>
                      <a:r>
                        <a:rPr lang="hu-HU" sz="16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programok erősítik a helyi közösségek befogadó képességét és növelik a fogvatartottak közösségi értékek iránti elköteleződését.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98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05329" y="1988840"/>
            <a:ext cx="8510289" cy="1440160"/>
          </a:xfrm>
        </p:spPr>
        <p:txBody>
          <a:bodyPr/>
          <a:lstStyle/>
          <a:p>
            <a:pPr algn="ctr"/>
            <a:r>
              <a:rPr lang="hu-HU" dirty="0"/>
              <a:t>KÖSZÖNÖM A FIGYELMET!</a:t>
            </a:r>
          </a:p>
        </p:txBody>
      </p:sp>
      <p:sp>
        <p:nvSpPr>
          <p:cNvPr id="3" name="Téglalap 2"/>
          <p:cNvSpPr/>
          <p:nvPr/>
        </p:nvSpPr>
        <p:spPr>
          <a:xfrm>
            <a:off x="539552" y="332656"/>
            <a:ext cx="80648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u-HU" dirty="0">
                <a:solidFill>
                  <a:schemeClr val="bg1"/>
                </a:solidFill>
              </a:rPr>
              <a:t>EFOP-1.3.3-16-2016-00001 „</a:t>
            </a:r>
            <a:r>
              <a:rPr lang="hu-HU" i="1" dirty="0">
                <a:solidFill>
                  <a:schemeClr val="bg1"/>
                </a:solidFill>
              </a:rPr>
              <a:t>Fogvatartottak </a:t>
            </a:r>
            <a:r>
              <a:rPr lang="hu-HU" i="1" dirty="0" err="1">
                <a:solidFill>
                  <a:schemeClr val="bg1"/>
                </a:solidFill>
              </a:rPr>
              <a:t>reintegrációja</a:t>
            </a:r>
            <a:r>
              <a:rPr lang="hu-HU" i="1" dirty="0">
                <a:solidFill>
                  <a:schemeClr val="bg1"/>
                </a:solidFill>
              </a:rPr>
              <a:t>”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75" y="6165304"/>
            <a:ext cx="733425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8012443" cy="864096"/>
          </a:xfrm>
        </p:spPr>
        <p:txBody>
          <a:bodyPr>
            <a:noAutofit/>
          </a:bodyPr>
          <a:lstStyle/>
          <a:p>
            <a:r>
              <a:rPr lang="hu-HU" sz="3600" dirty="0"/>
              <a:t>Szociálpolitikai keretek</a:t>
            </a:r>
            <a:br>
              <a:rPr lang="hu-HU" sz="3600" b="1" cap="all" dirty="0">
                <a:solidFill>
                  <a:prstClr val="white"/>
                </a:solidFill>
                <a:cs typeface="Arial"/>
              </a:rPr>
            </a:b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147248" cy="4114800"/>
          </a:xfrm>
        </p:spPr>
        <p:txBody>
          <a:bodyPr>
            <a:normAutofit fontScale="70000" lnSpcReduction="20000"/>
          </a:bodyPr>
          <a:lstStyle/>
          <a:p>
            <a:endParaRPr lang="hu-HU" altLang="hu-HU" sz="2400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hu-HU" altLang="hu-HU" b="1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hu-HU" altLang="hu-HU" b="1" dirty="0">
                <a:solidFill>
                  <a:srgbClr val="000000"/>
                </a:solidFill>
              </a:rPr>
              <a:t>Társadalmi </a:t>
            </a:r>
            <a:r>
              <a:rPr lang="hu-HU" altLang="hu-HU" b="1" dirty="0" err="1">
                <a:solidFill>
                  <a:srgbClr val="000000"/>
                </a:solidFill>
              </a:rPr>
              <a:t>kirekesztődés</a:t>
            </a:r>
            <a:r>
              <a:rPr lang="hu-HU" altLang="hu-HU" b="1" dirty="0">
                <a:solidFill>
                  <a:srgbClr val="000000"/>
                </a:solidFill>
              </a:rPr>
              <a:t> folyamata</a:t>
            </a:r>
          </a:p>
          <a:p>
            <a:pPr marL="0" indent="0" algn="just">
              <a:buNone/>
            </a:pPr>
            <a:br>
              <a:rPr lang="hu-HU" altLang="hu-HU" b="1" dirty="0">
                <a:solidFill>
                  <a:srgbClr val="000000"/>
                </a:solidFill>
              </a:rPr>
            </a:br>
            <a:r>
              <a:rPr lang="hu-HU" altLang="hu-HU" dirty="0">
                <a:solidFill>
                  <a:srgbClr val="000000"/>
                </a:solidFill>
              </a:rPr>
              <a:t>A</a:t>
            </a:r>
            <a:r>
              <a:rPr lang="hu-HU" altLang="hu-HU" dirty="0">
                <a:solidFill>
                  <a:prstClr val="black"/>
                </a:solidFill>
              </a:rPr>
              <a:t> munkához való viszony és a társadalmi-családi kötelékek      tengelyein elfoglalt hely szerinti dimenziók.</a:t>
            </a:r>
          </a:p>
          <a:p>
            <a:pPr>
              <a:buFontTx/>
              <a:buChar char="-"/>
            </a:pPr>
            <a:endParaRPr lang="hu-HU" altLang="hu-HU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hu-HU" altLang="hu-HU" b="1" dirty="0">
              <a:solidFill>
                <a:prstClr val="black"/>
              </a:solidFill>
            </a:endParaRPr>
          </a:p>
          <a:p>
            <a:pPr marL="0" indent="0">
              <a:buNone/>
            </a:pPr>
            <a:r>
              <a:rPr lang="hu-HU" altLang="hu-HU" b="1" dirty="0">
                <a:solidFill>
                  <a:prstClr val="black"/>
                </a:solidFill>
              </a:rPr>
              <a:t>Dinamikus életciklus keret </a:t>
            </a:r>
          </a:p>
          <a:p>
            <a:pPr marL="0" indent="0">
              <a:buNone/>
            </a:pPr>
            <a:br>
              <a:rPr lang="hu-HU" altLang="hu-HU" b="1" dirty="0">
                <a:solidFill>
                  <a:prstClr val="black"/>
                </a:solidFill>
              </a:rPr>
            </a:br>
            <a:r>
              <a:rPr lang="hu-HU" altLang="hu-HU" dirty="0">
                <a:solidFill>
                  <a:prstClr val="black"/>
                </a:solidFill>
              </a:rPr>
              <a:t>Módszertani lehetőség, mely lehetővé teszi, hogy elkülönítsük a tartós és az átmeneti hátrányokat, valamint feltárjuk, az adott életkörülményekkel járó jólét hogyan kötődik a korábbi életeseményekhez, és hogyan befolyásolhatja a későbbi jólétet. </a:t>
            </a:r>
          </a:p>
          <a:p>
            <a:endParaRPr lang="hu-HU" altLang="hu-HU" b="1" dirty="0">
              <a:solidFill>
                <a:srgbClr val="00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99829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65978" y="188640"/>
            <a:ext cx="4412043" cy="864096"/>
          </a:xfrm>
        </p:spPr>
        <p:txBody>
          <a:bodyPr/>
          <a:lstStyle/>
          <a:p>
            <a:pPr algn="ctr"/>
            <a:r>
              <a:rPr lang="hu-HU" dirty="0"/>
              <a:t>Bevezetés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8229600" cy="4114800"/>
          </a:xfrm>
        </p:spPr>
        <p:txBody>
          <a:bodyPr>
            <a:normAutofit fontScale="55000" lnSpcReduction="20000"/>
          </a:bodyPr>
          <a:lstStyle/>
          <a:p>
            <a:pPr marL="6350" indent="0" algn="ctr">
              <a:spcBef>
                <a:spcPts val="600"/>
              </a:spcBef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altLang="hu-HU" sz="2900" b="1" i="1" dirty="0">
                <a:solidFill>
                  <a:srgbClr val="000000"/>
                </a:solidFill>
              </a:rPr>
              <a:t>Miért?</a:t>
            </a:r>
          </a:p>
          <a:p>
            <a:pPr indent="-336550" algn="ctr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hu-HU" sz="2900" dirty="0">
              <a:solidFill>
                <a:prstClr val="black"/>
              </a:solidFill>
            </a:endParaRPr>
          </a:p>
          <a:p>
            <a:pPr marL="6350" indent="0" algn="just"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dirty="0">
                <a:solidFill>
                  <a:prstClr val="black"/>
                </a:solidFill>
              </a:rPr>
              <a:t>A büntetés-végrehajtási intézetből szabadultak visszaesési aránya 50% körül mozog. </a:t>
            </a:r>
          </a:p>
          <a:p>
            <a:pPr indent="-336550" algn="ctr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hu-HU" sz="2900" dirty="0">
              <a:solidFill>
                <a:prstClr val="black"/>
              </a:solidFill>
            </a:endParaRPr>
          </a:p>
          <a:p>
            <a:pPr marL="6350" indent="0" algn="ctr">
              <a:spcAft>
                <a:spcPts val="600"/>
              </a:spcAft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altLang="hu-HU" sz="2900" b="1" i="1" dirty="0">
                <a:solidFill>
                  <a:srgbClr val="000000"/>
                </a:solidFill>
              </a:rPr>
              <a:t>Mit?</a:t>
            </a:r>
            <a:endParaRPr lang="hu-HU" sz="2900" dirty="0">
              <a:solidFill>
                <a:prstClr val="black"/>
              </a:solidFill>
            </a:endParaRPr>
          </a:p>
          <a:p>
            <a:pPr marL="6350" indent="0" algn="just">
              <a:spcAft>
                <a:spcPts val="300"/>
              </a:spcAft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u="sng" dirty="0">
                <a:solidFill>
                  <a:prstClr val="black"/>
                </a:solidFill>
              </a:rPr>
              <a:t>A prevenció három szintje</a:t>
            </a:r>
            <a:r>
              <a:rPr lang="hu-HU" sz="2900" dirty="0">
                <a:solidFill>
                  <a:prstClr val="black"/>
                </a:solidFill>
              </a:rPr>
              <a:t>: </a:t>
            </a:r>
          </a:p>
          <a:p>
            <a:pPr indent="-336550" algn="just">
              <a:lnSpc>
                <a:spcPct val="114000"/>
              </a:lnSpc>
              <a:buFontTx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dirty="0">
                <a:solidFill>
                  <a:prstClr val="black"/>
                </a:solidFill>
              </a:rPr>
              <a:t>az elsődleges megelőzés alatt a társadalom egészére kiterjedő intézkedéseket, </a:t>
            </a:r>
          </a:p>
          <a:p>
            <a:pPr indent="-336550" algn="just">
              <a:lnSpc>
                <a:spcPct val="114000"/>
              </a:lnSpc>
              <a:buFontTx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dirty="0">
                <a:solidFill>
                  <a:prstClr val="black"/>
                </a:solidFill>
              </a:rPr>
              <a:t>a másodlagos alatt az egyes veszélyeztetett társadalmi csoportokra kiemelt figyelmet fordító intézkedéseket,</a:t>
            </a:r>
          </a:p>
          <a:p>
            <a:pPr indent="-336550" algn="just">
              <a:lnSpc>
                <a:spcPct val="114000"/>
              </a:lnSpc>
              <a:buFontTx/>
              <a:buChar char="-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dirty="0">
                <a:solidFill>
                  <a:prstClr val="black"/>
                </a:solidFill>
              </a:rPr>
              <a:t>a harmadlagos prevenció alatt pedig a már bűnelkövetővé vált személyek bűnismétlésének megakadályozása érdekében történő intézkedéseket értjük. </a:t>
            </a:r>
          </a:p>
          <a:p>
            <a:pPr indent="-336550" algn="just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hu-HU" altLang="hu-HU" sz="2900" i="1" dirty="0">
              <a:solidFill>
                <a:srgbClr val="000000"/>
              </a:solidFill>
            </a:endParaRPr>
          </a:p>
          <a:p>
            <a:pPr marL="6350" indent="0" algn="ctr">
              <a:lnSpc>
                <a:spcPct val="150000"/>
              </a:lnSpc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b="1" dirty="0">
                <a:solidFill>
                  <a:srgbClr val="1F497D"/>
                </a:solidFill>
              </a:rPr>
              <a:t>A visszaesés kezelésének egyik lehetséges útja a harmadlagos prevenció</a:t>
            </a:r>
          </a:p>
          <a:p>
            <a:pPr marL="6350" indent="0" algn="ctr">
              <a:lnSpc>
                <a:spcPct val="150000"/>
              </a:lnSpc>
              <a:buNone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hu-HU" sz="2900" b="1" dirty="0">
                <a:solidFill>
                  <a:srgbClr val="1F497D"/>
                </a:solidFill>
              </a:rPr>
              <a:t>erősítése, vagyis </a:t>
            </a:r>
            <a:r>
              <a:rPr lang="hu-HU" sz="2900" b="1" u="sng" dirty="0">
                <a:solidFill>
                  <a:srgbClr val="1F497D"/>
                </a:solidFill>
              </a:rPr>
              <a:t>a fogvatartottak, szabadultak reintegrációs esélyeinek növelése</a:t>
            </a:r>
            <a:r>
              <a:rPr lang="hu-HU" sz="2900" b="1" dirty="0">
                <a:solidFill>
                  <a:srgbClr val="1F497D"/>
                </a:solidFill>
              </a:rPr>
              <a:t>.</a:t>
            </a:r>
          </a:p>
          <a:p>
            <a:pPr indent="-336550" algn="just"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hu-HU" dirty="0">
              <a:solidFill>
                <a:prstClr val="black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21084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691680" y="188640"/>
            <a:ext cx="5904656" cy="1143000"/>
          </a:xfrm>
        </p:spPr>
        <p:txBody>
          <a:bodyPr/>
          <a:lstStyle/>
          <a:p>
            <a:pPr algn="ctr"/>
            <a:r>
              <a:rPr lang="hu-HU" sz="3200" dirty="0"/>
              <a:t>Projekt Előzmények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602659" y="1628800"/>
            <a:ext cx="77768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TÁMOP-5.6.2/08       -   helyzetértékelés, modellprojektek kidolgozása </a:t>
            </a:r>
          </a:p>
          <a:p>
            <a:endParaRPr lang="hu-HU" dirty="0"/>
          </a:p>
          <a:p>
            <a:r>
              <a:rPr lang="hu-HU" dirty="0"/>
              <a:t>TÁMOP-5.6.2/10       -   módszertani megalapozás (6 </a:t>
            </a:r>
            <a:r>
              <a:rPr lang="hu-HU" dirty="0" err="1"/>
              <a:t>alprojekt</a:t>
            </a:r>
            <a:r>
              <a:rPr lang="hu-HU" dirty="0"/>
              <a:t>)</a:t>
            </a:r>
          </a:p>
          <a:p>
            <a:endParaRPr lang="hu-HU" dirty="0"/>
          </a:p>
          <a:p>
            <a:r>
              <a:rPr lang="hu-HU" dirty="0"/>
              <a:t>TÁMOP-5.6.3-12/1    -   „reintegrációs </a:t>
            </a:r>
            <a:r>
              <a:rPr lang="hu-HU" dirty="0" err="1"/>
              <a:t>alprojekt</a:t>
            </a:r>
            <a:r>
              <a:rPr lang="hu-HU" dirty="0"/>
              <a:t>” országos kiterjesztése</a:t>
            </a:r>
          </a:p>
        </p:txBody>
      </p:sp>
      <p:sp>
        <p:nvSpPr>
          <p:cNvPr id="5" name="Lefelé nyíl 4"/>
          <p:cNvSpPr/>
          <p:nvPr/>
        </p:nvSpPr>
        <p:spPr>
          <a:xfrm>
            <a:off x="4139952" y="3380015"/>
            <a:ext cx="432048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dirty="0"/>
          </a:p>
        </p:txBody>
      </p:sp>
      <p:sp>
        <p:nvSpPr>
          <p:cNvPr id="6" name="Szövegdoboz 5"/>
          <p:cNvSpPr txBox="1"/>
          <p:nvPr/>
        </p:nvSpPr>
        <p:spPr>
          <a:xfrm>
            <a:off x="827584" y="4869160"/>
            <a:ext cx="72728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/>
              <a:t>EFOP-1.3.3-16-2016-00001 azonosító számú kiemelt projekt</a:t>
            </a:r>
          </a:p>
          <a:p>
            <a:pPr algn="ctr"/>
            <a:r>
              <a:rPr lang="hu-HU" b="1" dirty="0"/>
              <a:t>KMR Fogvatartotti reintegrációs program</a:t>
            </a:r>
          </a:p>
          <a:p>
            <a:pPr algn="ctr"/>
            <a:r>
              <a:rPr lang="hu-HU" dirty="0"/>
              <a:t>(Alap reintegrációs program tapasztalatai alapján célcsoport és szolgáltatás csomag bővítése.)</a:t>
            </a:r>
          </a:p>
        </p:txBody>
      </p:sp>
    </p:spTree>
    <p:extLst>
      <p:ext uri="{BB962C8B-B14F-4D97-AF65-F5344CB8AC3E}">
        <p14:creationId xmlns:p14="http://schemas.microsoft.com/office/powerpoint/2010/main" val="813729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971600" y="1772816"/>
            <a:ext cx="720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 </a:t>
            </a:r>
            <a:endParaRPr lang="hu-HU" dirty="0"/>
          </a:p>
          <a:p>
            <a:endParaRPr lang="hu-HU" dirty="0"/>
          </a:p>
        </p:txBody>
      </p:sp>
      <p:sp>
        <p:nvSpPr>
          <p:cNvPr id="2" name="Szövegdoboz 1"/>
          <p:cNvSpPr txBox="1"/>
          <p:nvPr/>
        </p:nvSpPr>
        <p:spPr>
          <a:xfrm>
            <a:off x="971600" y="170780"/>
            <a:ext cx="698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cap="all" dirty="0">
                <a:solidFill>
                  <a:schemeClr val="bg1"/>
                </a:solidFill>
                <a:latin typeface="Arial"/>
                <a:ea typeface="+mj-ea"/>
                <a:cs typeface="Arial"/>
              </a:rPr>
              <a:t>Szakmai tartalom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9655089"/>
              </p:ext>
            </p:extLst>
          </p:nvPr>
        </p:nvGraphicFramePr>
        <p:xfrm>
          <a:off x="1009456" y="1340768"/>
          <a:ext cx="7306960" cy="375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6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22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Fogvatartott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Hozzátartozó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Szabadultak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u-HU" dirty="0"/>
                        <a:t>Humánszolgáltatások 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Humánszolgáltatások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hu-HU" dirty="0" err="1"/>
                        <a:t>Utánkövetés</a:t>
                      </a:r>
                      <a:endParaRPr lang="hu-HU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Kompetenciafejlesztés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24"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/>
                        <a:t>Iskolarendszeren kívüli szakképzés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5656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Közösségi Foglalkoztató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94367319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Tanodaszerű szolgáltatás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4214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Munkaszocializáció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6772390"/>
                  </a:ext>
                </a:extLst>
              </a:tr>
              <a:tr h="12361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b="1" dirty="0"/>
                        <a:t>Foglalkozási rehabilitáció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1150199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hu-HU" b="1" dirty="0"/>
                        <a:t>Családi beszélő</a:t>
                      </a:r>
                      <a:r>
                        <a:rPr lang="hu-HU" dirty="0"/>
                        <a:t>, gyermekbarát látogatóhelyiség kialakítása, családi kapcsolatok helyreállítása, </a:t>
                      </a:r>
                      <a:r>
                        <a:rPr lang="hu-HU" b="1" dirty="0"/>
                        <a:t>módszerspecifikus </a:t>
                      </a:r>
                      <a:r>
                        <a:rPr lang="hu-HU" b="1" dirty="0" err="1"/>
                        <a:t>resztoratív</a:t>
                      </a:r>
                      <a:r>
                        <a:rPr lang="hu-HU" b="1" dirty="0"/>
                        <a:t> program</a:t>
                      </a:r>
                      <a:r>
                        <a:rPr lang="hu-HU" dirty="0"/>
                        <a:t>.</a:t>
                      </a: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hu-H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113324" y="5377214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err="1"/>
              <a:t>Resztoratív</a:t>
            </a:r>
            <a:r>
              <a:rPr lang="hu-HU" dirty="0"/>
              <a:t> szemlélet erősítése, szimbolikus jóvátételi programok a helyi közösség javára, helyi közösség érzékenyítése. </a:t>
            </a:r>
          </a:p>
          <a:p>
            <a:pPr algn="ctr"/>
            <a:endParaRPr lang="hu-HU" dirty="0"/>
          </a:p>
          <a:p>
            <a:pPr algn="ctr"/>
            <a:r>
              <a:rPr lang="hu-HU" b="1" dirty="0"/>
              <a:t>Szolgáltatásfejlesztési koncepciók kidolgozása</a:t>
            </a:r>
            <a:r>
              <a:rPr lang="hu-HU" dirty="0"/>
              <a:t>.</a:t>
            </a:r>
          </a:p>
          <a:p>
            <a:pPr algn="ctr"/>
            <a:endParaRPr lang="hu-HU" b="1" dirty="0"/>
          </a:p>
        </p:txBody>
      </p:sp>
      <p:sp>
        <p:nvSpPr>
          <p:cNvPr id="3" name="Nyíl: szalag, balra mutató 2">
            <a:extLst>
              <a:ext uri="{FF2B5EF4-FFF2-40B4-BE49-F238E27FC236}">
                <a16:creationId xmlns:a16="http://schemas.microsoft.com/office/drawing/2014/main" id="{FB41F4AF-CCEE-97D6-DA66-9B2A8CC01888}"/>
              </a:ext>
            </a:extLst>
          </p:cNvPr>
          <p:cNvSpPr/>
          <p:nvPr/>
        </p:nvSpPr>
        <p:spPr>
          <a:xfrm rot="9864203">
            <a:off x="72018" y="4109739"/>
            <a:ext cx="1223099" cy="2814985"/>
          </a:xfrm>
          <a:prstGeom prst="curvedLef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9093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7940435" cy="864096"/>
          </a:xfrm>
        </p:spPr>
        <p:txBody>
          <a:bodyPr/>
          <a:lstStyle/>
          <a:p>
            <a:pPr algn="ctr"/>
            <a:r>
              <a:rPr lang="hu-HU" dirty="0">
                <a:cs typeface="Arial" panose="020B0604020202020204" pitchFamily="34" charset="0"/>
              </a:rPr>
              <a:t>Eredmények</a:t>
            </a:r>
            <a:endParaRPr lang="hu-HU" dirty="0"/>
          </a:p>
        </p:txBody>
      </p:sp>
      <p:graphicFrame>
        <p:nvGraphicFramePr>
          <p:cNvPr id="5" name="Tartalom helye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16668097"/>
              </p:ext>
            </p:extLst>
          </p:nvPr>
        </p:nvGraphicFramePr>
        <p:xfrm>
          <a:off x="122843" y="1412776"/>
          <a:ext cx="8898314" cy="5051678"/>
        </p:xfrm>
        <a:graphic>
          <a:graphicData uri="http://schemas.openxmlformats.org/drawingml/2006/table">
            <a:tbl>
              <a:tblPr/>
              <a:tblGrid>
                <a:gridCol w="53269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31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91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90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9841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Megnevezés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TÁMOP-5.6.2 (Fő)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TÁMOP-5.6.3  (Fő)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u-H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EFOP-1.3.3 (Fő)</a:t>
                      </a:r>
                    </a:p>
                    <a:p>
                      <a:pPr algn="ctr" rtl="0" fontAlgn="ctr"/>
                      <a:r>
                        <a:rPr lang="hu-HU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+mj-lt"/>
                        </a:rPr>
                        <a:t>(2023.08.31)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19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Programba bevont fogvatartott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5766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7866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819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Egyéni fejlesztési terv fogvatartott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1901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5416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u-HU" sz="16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819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Kompetenciafejlesztést befejezte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685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2194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2157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19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Képzésen részt vett fogvatartott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313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1231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8198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Bizonyítványt kapott fogvatartott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308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1217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1448</a:t>
                      </a:r>
                    </a:p>
                    <a:p>
                      <a:pPr algn="ctr" rtl="0" fontAlgn="ctr"/>
                      <a:r>
                        <a:rPr lang="hu-H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(92 db. képzés)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030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Összehangolt humánszolgáltatás fogvatartott (társadalmi és munkaerőpiaci reintegráció)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119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2460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0302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 projekt keretében humán szolgáltatásban részesült fogvatartotti engedélyezett kapcsolattartók száma.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1205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3824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 fiatalkorúak bv. intézeteiben megvalósított tanoda szerű programot igénybe vevő fogvatartottak száma.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183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67681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Közösségi Foglalkoztató programját igénybe vevők száma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1161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53601">
                <a:tc>
                  <a:txBody>
                    <a:bodyPr/>
                    <a:lstStyle/>
                    <a:p>
                      <a:pPr algn="l" rtl="0" fontAlgn="ctr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Átadott tanműhelyek száma (db)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n.r</a:t>
                      </a:r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hu-H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marL="5088" marR="5088" marT="508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1020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28467" cy="864096"/>
          </a:xfrm>
        </p:spPr>
        <p:txBody>
          <a:bodyPr/>
          <a:lstStyle/>
          <a:p>
            <a:pPr algn="ctr"/>
            <a:r>
              <a:rPr lang="hu-HU" dirty="0"/>
              <a:t>Eredmények - Teljesítmény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070858"/>
              </p:ext>
            </p:extLst>
          </p:nvPr>
        </p:nvGraphicFramePr>
        <p:xfrm>
          <a:off x="1781066" y="3861048"/>
          <a:ext cx="5801995" cy="14926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248">
                  <a:extLst>
                    <a:ext uri="{9D8B030D-6E8A-4147-A177-3AD203B41FA5}">
                      <a16:colId xmlns:a16="http://schemas.microsoft.com/office/drawing/2014/main" val="333102149"/>
                    </a:ext>
                  </a:extLst>
                </a:gridCol>
                <a:gridCol w="2308002">
                  <a:extLst>
                    <a:ext uri="{9D8B030D-6E8A-4147-A177-3AD203B41FA5}">
                      <a16:colId xmlns:a16="http://schemas.microsoft.com/office/drawing/2014/main" val="3003935138"/>
                    </a:ext>
                  </a:extLst>
                </a:gridCol>
                <a:gridCol w="1261745">
                  <a:extLst>
                    <a:ext uri="{9D8B030D-6E8A-4147-A177-3AD203B41FA5}">
                      <a16:colId xmlns:a16="http://schemas.microsoft.com/office/drawing/2014/main" val="4169649004"/>
                    </a:ext>
                  </a:extLst>
                </a:gridCol>
              </a:tblGrid>
              <a:tr h="31559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Egyéni szolgáltatási alkalmak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Fogvatartott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57997 db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4109392"/>
                  </a:ext>
                </a:extLst>
              </a:tr>
              <a:tr h="384950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Hozzátartozó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2974 db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1253411"/>
                  </a:ext>
                </a:extLst>
              </a:tr>
              <a:tr h="38100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Csoportos szolgáltatási alkalmak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Fogvatartott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3191 db 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5938667"/>
                  </a:ext>
                </a:extLst>
              </a:tr>
              <a:tr h="411088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Hozzátartozó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115 db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7453732"/>
                  </a:ext>
                </a:extLst>
              </a:tr>
            </a:tbl>
          </a:graphicData>
        </a:graphic>
      </p:graphicFrame>
      <p:graphicFrame>
        <p:nvGraphicFramePr>
          <p:cNvPr id="8" name="Tartalom helye 7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80239529"/>
              </p:ext>
            </p:extLst>
          </p:nvPr>
        </p:nvGraphicFramePr>
        <p:xfrm>
          <a:off x="937829" y="1340768"/>
          <a:ext cx="7488468" cy="233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54251">
                  <a:extLst>
                    <a:ext uri="{9D8B030D-6E8A-4147-A177-3AD203B41FA5}">
                      <a16:colId xmlns:a16="http://schemas.microsoft.com/office/drawing/2014/main" val="2893540047"/>
                    </a:ext>
                  </a:extLst>
                </a:gridCol>
                <a:gridCol w="3134217">
                  <a:extLst>
                    <a:ext uri="{9D8B030D-6E8A-4147-A177-3AD203B41FA5}">
                      <a16:colId xmlns:a16="http://schemas.microsoft.com/office/drawing/2014/main" val="4184260833"/>
                    </a:ext>
                  </a:extLst>
                </a:gridCol>
              </a:tblGrid>
              <a:tr h="11521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Egyéni vagy csoportos szolgáltatást kapott (kapott legalább 1 egyéni vagy 1 csoportos szolgáltatást) fogvatartott 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solidFill>
                            <a:schemeClr val="tx1"/>
                          </a:solidFill>
                          <a:effectLst/>
                        </a:rPr>
                        <a:t>7445 fő</a:t>
                      </a:r>
                      <a:endParaRPr lang="hu-H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579853"/>
                  </a:ext>
                </a:extLst>
              </a:tr>
              <a:tr h="11821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Egyéni vagy csoportos szolgáltatást kapott (kapott legalább 1 egyéni vagy 1 csoportos szolgáltatást) hozzátartozó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b="1" dirty="0">
                          <a:solidFill>
                            <a:schemeClr val="tx1"/>
                          </a:solidFill>
                          <a:effectLst/>
                        </a:rPr>
                        <a:t>1061 fő</a:t>
                      </a:r>
                      <a:endParaRPr lang="hu-HU" sz="14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5027" marR="35027" marT="0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9151507"/>
                  </a:ext>
                </a:extLst>
              </a:tr>
            </a:tbl>
          </a:graphicData>
        </a:graphic>
      </p:graphicFrame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7379935"/>
              </p:ext>
            </p:extLst>
          </p:nvPr>
        </p:nvGraphicFramePr>
        <p:xfrm>
          <a:off x="1520348" y="5661248"/>
          <a:ext cx="6323429" cy="8992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60440">
                  <a:extLst>
                    <a:ext uri="{9D8B030D-6E8A-4147-A177-3AD203B41FA5}">
                      <a16:colId xmlns:a16="http://schemas.microsoft.com/office/drawing/2014/main" val="1002650884"/>
                    </a:ext>
                  </a:extLst>
                </a:gridCol>
                <a:gridCol w="2362989">
                  <a:extLst>
                    <a:ext uri="{9D8B030D-6E8A-4147-A177-3AD203B41FA5}">
                      <a16:colId xmlns:a16="http://schemas.microsoft.com/office/drawing/2014/main" val="546428379"/>
                    </a:ext>
                  </a:extLst>
                </a:gridCol>
              </a:tblGrid>
              <a:tr h="8992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Megvalósult jóvátételi program 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>
                          <a:effectLst/>
                        </a:rPr>
                        <a:t>183 db</a:t>
                      </a:r>
                      <a:endParaRPr lang="hu-H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74254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2488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196044"/>
            <a:ext cx="5348147" cy="864096"/>
          </a:xfrm>
        </p:spPr>
        <p:txBody>
          <a:bodyPr/>
          <a:lstStyle/>
          <a:p>
            <a:r>
              <a:rPr lang="hu-HU" dirty="0"/>
              <a:t>Eredmények - </a:t>
            </a:r>
            <a:r>
              <a:rPr lang="hu-HU" b="0" dirty="0"/>
              <a:t>Teljesítmény</a:t>
            </a:r>
          </a:p>
        </p:txBody>
      </p:sp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8066022"/>
              </p:ext>
            </p:extLst>
          </p:nvPr>
        </p:nvGraphicFramePr>
        <p:xfrm>
          <a:off x="611560" y="1700808"/>
          <a:ext cx="7776864" cy="46858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40360">
                  <a:extLst>
                    <a:ext uri="{9D8B030D-6E8A-4147-A177-3AD203B41FA5}">
                      <a16:colId xmlns:a16="http://schemas.microsoft.com/office/drawing/2014/main" val="671595790"/>
                    </a:ext>
                  </a:extLst>
                </a:gridCol>
                <a:gridCol w="3024336">
                  <a:extLst>
                    <a:ext uri="{9D8B030D-6E8A-4147-A177-3AD203B41FA5}">
                      <a16:colId xmlns:a16="http://schemas.microsoft.com/office/drawing/2014/main" val="128998146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3520034530"/>
                    </a:ext>
                  </a:extLst>
                </a:gridCol>
              </a:tblGrid>
              <a:tr h="246974"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Munkaszocializációs projektelem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Elkészült tanműhely 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4 db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1367620"/>
                  </a:ext>
                </a:extLst>
              </a:tr>
              <a:tr h="614872">
                <a:tc v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Bevont fogvatartottak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157 fő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918442381"/>
                  </a:ext>
                </a:extLst>
              </a:tr>
              <a:tr h="5109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Részt vett belső felkészítésen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147 fő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795048108"/>
                  </a:ext>
                </a:extLst>
              </a:tr>
              <a:tr h="5109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Részt vett munkagyakorlaton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147 fő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9496568"/>
                  </a:ext>
                </a:extLst>
              </a:tr>
              <a:tr h="5109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Egyéni foglalkozáson résztvevők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146 fő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148944060"/>
                  </a:ext>
                </a:extLst>
              </a:tr>
              <a:tr h="51095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>
                          <a:effectLst/>
                        </a:rPr>
                        <a:t>Csoportos foglalkozáson résztvevők</a:t>
                      </a:r>
                      <a:endParaRPr lang="hu-H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400" dirty="0">
                          <a:effectLst/>
                        </a:rPr>
                        <a:t>146 fő</a:t>
                      </a:r>
                      <a:endParaRPr lang="hu-H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8295049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80373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123728" y="196044"/>
            <a:ext cx="5348147" cy="864096"/>
          </a:xfrm>
        </p:spPr>
        <p:txBody>
          <a:bodyPr/>
          <a:lstStyle/>
          <a:p>
            <a:r>
              <a:rPr lang="hu-HU" b="0" dirty="0"/>
              <a:t>Eredmények</a:t>
            </a:r>
            <a:r>
              <a:rPr lang="hu-HU" dirty="0"/>
              <a:t> - Teljesítmény</a:t>
            </a:r>
          </a:p>
        </p:txBody>
      </p:sp>
      <p:sp>
        <p:nvSpPr>
          <p:cNvPr id="7" name="Szövegdoboz 6">
            <a:extLst>
              <a:ext uri="{FF2B5EF4-FFF2-40B4-BE49-F238E27FC236}">
                <a16:creationId xmlns:a16="http://schemas.microsoft.com/office/drawing/2014/main" id="{B95BD991-62C8-617F-24B4-5A416EA4D7B6}"/>
              </a:ext>
            </a:extLst>
          </p:cNvPr>
          <p:cNvSpPr txBox="1"/>
          <p:nvPr/>
        </p:nvSpPr>
        <p:spPr>
          <a:xfrm>
            <a:off x="323528" y="1700808"/>
            <a:ext cx="813690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2023.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augusztus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31-ig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alábbi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termékek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kerültek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legyártásra</a:t>
            </a:r>
            <a:r>
              <a:rPr lang="en-US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hu-HU" sz="2400" dirty="0"/>
          </a:p>
        </p:txBody>
      </p:sp>
      <p:graphicFrame>
        <p:nvGraphicFramePr>
          <p:cNvPr id="8" name="Táblázat 7">
            <a:extLst>
              <a:ext uri="{FF2B5EF4-FFF2-40B4-BE49-F238E27FC236}">
                <a16:creationId xmlns:a16="http://schemas.microsoft.com/office/drawing/2014/main" id="{538D59F0-6DB6-31C9-929B-9BD38089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4361409"/>
              </p:ext>
            </p:extLst>
          </p:nvPr>
        </p:nvGraphicFramePr>
        <p:xfrm>
          <a:off x="457200" y="2442460"/>
          <a:ext cx="8229600" cy="2590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1652812164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1789950518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Termék megnevezése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Összesen legyártott (db)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7822498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Látogatókabát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3 291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43671740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Bázis zsilipruha szett (ing+nadrág)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28 379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357605508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Cipővédő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196 000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1377614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effectLst/>
                        </a:rPr>
                        <a:t>Harmonika sapka</a:t>
                      </a:r>
                      <a:endParaRPr lang="hu-HU" sz="2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effectLst/>
                        </a:rPr>
                        <a:t>1 257 000</a:t>
                      </a:r>
                      <a:endParaRPr lang="hu-HU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val="4031757405"/>
                  </a:ext>
                </a:extLst>
              </a:tr>
            </a:tbl>
          </a:graphicData>
        </a:graphic>
      </p:graphicFrame>
      <p:sp>
        <p:nvSpPr>
          <p:cNvPr id="10" name="Szövegdoboz 9">
            <a:extLst>
              <a:ext uri="{FF2B5EF4-FFF2-40B4-BE49-F238E27FC236}">
                <a16:creationId xmlns:a16="http://schemas.microsoft.com/office/drawing/2014/main" id="{3A5C7677-D0B9-60F1-4BEA-ADB57B189394}"/>
              </a:ext>
            </a:extLst>
          </p:cNvPr>
          <p:cNvSpPr txBox="1"/>
          <p:nvPr/>
        </p:nvSpPr>
        <p:spPr>
          <a:xfrm>
            <a:off x="611560" y="5373216"/>
            <a:ext cx="792088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</a:rPr>
              <a:t>10 darab jóvátételi felajánlásra került sor, az Országos Kórházi Főigazgatósággal kötött együttműködési megállapodás alapján.</a:t>
            </a:r>
          </a:p>
        </p:txBody>
      </p:sp>
    </p:spTree>
    <p:extLst>
      <p:ext uri="{BB962C8B-B14F-4D97-AF65-F5344CB8AC3E}">
        <p14:creationId xmlns:p14="http://schemas.microsoft.com/office/powerpoint/2010/main" val="2242159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2543</TotalTime>
  <Words>962</Words>
  <Application>Microsoft Office PowerPoint</Application>
  <PresentationFormat>Diavetítés a képernyőre (4:3 oldalarány)</PresentationFormat>
  <Paragraphs>206</Paragraphs>
  <Slides>13</Slides>
  <Notes>6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9" baseType="lpstr">
      <vt:lpstr>Arial</vt:lpstr>
      <vt:lpstr>Calibri</vt:lpstr>
      <vt:lpstr>Times New Roman</vt:lpstr>
      <vt:lpstr>TimesNewRomanPS-ItalicMT</vt:lpstr>
      <vt:lpstr>TimesNewRomanPSMT</vt:lpstr>
      <vt:lpstr>Office-téma</vt:lpstr>
      <vt:lpstr>  A projekt eredményei    </vt:lpstr>
      <vt:lpstr>Szociálpolitikai keretek </vt:lpstr>
      <vt:lpstr>Bevezetés</vt:lpstr>
      <vt:lpstr>Projekt Előzmények</vt:lpstr>
      <vt:lpstr>PowerPoint-bemutató</vt:lpstr>
      <vt:lpstr>Eredmények</vt:lpstr>
      <vt:lpstr>Eredmények - Teljesítmény</vt:lpstr>
      <vt:lpstr>Eredmények - Teljesítmény</vt:lpstr>
      <vt:lpstr>Eredmények - Teljesítmény</vt:lpstr>
      <vt:lpstr>Eredmények - Teljesítmény</vt:lpstr>
      <vt:lpstr>Eredmények - Teljesítmény - siker</vt:lpstr>
      <vt:lpstr>EFOP PLUSZ</vt:lpstr>
      <vt:lpstr>KÖSZÖNÖM A FIGYELMET!</vt:lpstr>
    </vt:vector>
  </TitlesOfParts>
  <Company>novak.adam@gmail.com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Bianka Botka</cp:lastModifiedBy>
  <cp:revision>262</cp:revision>
  <cp:lastPrinted>2017-05-26T13:19:35Z</cp:lastPrinted>
  <dcterms:created xsi:type="dcterms:W3CDTF">2014-03-03T11:13:53Z</dcterms:created>
  <dcterms:modified xsi:type="dcterms:W3CDTF">2023-10-15T16:56:57Z</dcterms:modified>
</cp:coreProperties>
</file>